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56" r:id="rId2"/>
    <p:sldId id="269" r:id="rId3"/>
    <p:sldId id="257" r:id="rId4"/>
    <p:sldId id="270" r:id="rId5"/>
    <p:sldId id="272" r:id="rId6"/>
    <p:sldId id="273" r:id="rId7"/>
    <p:sldId id="274" r:id="rId8"/>
    <p:sldId id="275" r:id="rId9"/>
    <p:sldId id="271" r:id="rId10"/>
    <p:sldId id="277" r:id="rId11"/>
    <p:sldId id="278" r:id="rId12"/>
    <p:sldId id="280" r:id="rId13"/>
    <p:sldId id="279" r:id="rId14"/>
    <p:sldId id="282" r:id="rId15"/>
    <p:sldId id="283" r:id="rId16"/>
    <p:sldId id="295" r:id="rId17"/>
    <p:sldId id="287" r:id="rId18"/>
    <p:sldId id="285" r:id="rId19"/>
    <p:sldId id="289" r:id="rId20"/>
    <p:sldId id="290" r:id="rId21"/>
    <p:sldId id="292" r:id="rId22"/>
    <p:sldId id="291" r:id="rId23"/>
    <p:sldId id="293" r:id="rId24"/>
    <p:sldId id="294" r:id="rId25"/>
    <p:sldId id="296" r:id="rId26"/>
    <p:sldId id="284" r:id="rId27"/>
    <p:sldId id="288" r:id="rId28"/>
    <p:sldId id="298" r:id="rId29"/>
    <p:sldId id="281" r:id="rId30"/>
    <p:sldId id="297" r:id="rId31"/>
    <p:sldId id="302" r:id="rId32"/>
    <p:sldId id="299" r:id="rId33"/>
    <p:sldId id="300" r:id="rId34"/>
    <p:sldId id="301" r:id="rId35"/>
    <p:sldId id="303" r:id="rId36"/>
    <p:sldId id="267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homas Carruthers" initials="TC" lastIdx="1" clrIdx="0">
    <p:extLst>
      <p:ext uri="{19B8F6BF-5375-455C-9EA6-DF929625EA0E}">
        <p15:presenceInfo xmlns:p15="http://schemas.microsoft.com/office/powerpoint/2012/main" userId="ef571e4d31671f2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FFFF"/>
    <a:srgbClr val="FF0000"/>
    <a:srgbClr val="027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16" autoAdjust="0"/>
    <p:restoredTop sz="94660"/>
  </p:normalViewPr>
  <p:slideViewPr>
    <p:cSldViewPr snapToGrid="0">
      <p:cViewPr varScale="1">
        <p:scale>
          <a:sx n="94" d="100"/>
          <a:sy n="94" d="100"/>
        </p:scale>
        <p:origin x="60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commentAuthors" Target="commentAuthor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jpeg>
</file>

<file path=ppt/media/image32.jpe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D19297-2156-4432-B3ED-E76DF10BED58}" type="datetimeFigureOut">
              <a:rPr lang="en-CA" smtClean="0"/>
              <a:t>2024-11-01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34B782-AFCC-4864-9D43-EE8597F9F5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21695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34B782-AFCC-4864-9D43-EE8597F9F5D7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281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34B782-AFCC-4864-9D43-EE8597F9F5D7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72766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34B782-AFCC-4864-9D43-EE8597F9F5D7}" type="slidenum">
              <a:rPr lang="en-CA" smtClean="0"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347110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34B782-AFCC-4864-9D43-EE8597F9F5D7}" type="slidenum">
              <a:rPr lang="en-CA" smtClean="0"/>
              <a:t>33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39066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7050B-DCF4-919A-6299-16715A6F2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822F37-F0AE-04FF-A2A2-2B6DDC3B6B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FB1E89-C5CB-80DE-1D0E-C614D091B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16C76-4F3C-4C4E-928E-2ECA082B8470}" type="datetimeFigureOut">
              <a:rPr lang="en-CA" smtClean="0"/>
              <a:t>2024-11-01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58ABF-1303-3FEF-6BE6-BC65124B5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632236-3D98-371A-FF28-1F61573D0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65F10-9130-430E-9BB0-AECAA7EF0C6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19170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94A0-9852-F612-3BE4-257B5CD9C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C33005-D5DA-5C47-1134-8C8B1D6F00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0CD87E-D283-4F88-D339-722B9E8FE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16C76-4F3C-4C4E-928E-2ECA082B8470}" type="datetimeFigureOut">
              <a:rPr lang="en-CA" smtClean="0"/>
              <a:t>2024-11-01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42366-A3B1-B49A-4542-1F3851D3C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2D5CD-2F1D-F380-871E-31E2B1192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65F10-9130-430E-9BB0-AECAA7EF0C6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9644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6403DB-A6CB-651D-F43A-CE11903594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174DAA-E29D-393C-E42B-92F08D4F3C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F06B0E-17DE-A0AC-BE6E-D43BB9268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16C76-4F3C-4C4E-928E-2ECA082B8470}" type="datetimeFigureOut">
              <a:rPr lang="en-CA" smtClean="0"/>
              <a:t>2024-11-01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239C1F-825E-F0A0-34BB-38FB540B0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C4B222-8DCB-0D33-4C0E-C6C9152CB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65F10-9130-430E-9BB0-AECAA7EF0C6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10798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40D77-21C7-FE10-7FC6-8D782CEBA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A0232-FF63-9FCB-1567-5BC28E926A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1062A2-17B2-5B62-67E5-D1543AB2C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16C76-4F3C-4C4E-928E-2ECA082B8470}" type="datetimeFigureOut">
              <a:rPr lang="en-CA" smtClean="0"/>
              <a:t>2024-11-01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6BB5E4-4657-6854-027A-D887E663E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02B35-B6F3-3A25-F520-82B970DCB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65F10-9130-430E-9BB0-AECAA7EF0C6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8973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634B3-F226-B9CB-E9FA-345790A6F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5477C-4122-173C-C3F1-14D9FD4E17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17508C-087D-C6E5-2AF9-DF6EDB040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16C76-4F3C-4C4E-928E-2ECA082B8470}" type="datetimeFigureOut">
              <a:rPr lang="en-CA" smtClean="0"/>
              <a:t>2024-11-01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1C687A-FCEF-7936-3F80-E7B820B35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E8CC7-E289-D19F-06EA-9BE102D5D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65F10-9130-430E-9BB0-AECAA7EF0C6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1863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6BF6A-6C6A-487E-8E8F-3A1D05219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D6B7CF-A9E6-3F8D-0F41-8D68B440DB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6198C-E196-0CFB-6AF9-DA508F373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F8076F-5B3E-891F-309A-C20417B79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16C76-4F3C-4C4E-928E-2ECA082B8470}" type="datetimeFigureOut">
              <a:rPr lang="en-CA" smtClean="0"/>
              <a:t>2024-11-01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BB1F14-D794-8AF8-53E2-07B3B9C75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50F3F0-88C7-7F11-A8F3-E2B7CE792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65F10-9130-430E-9BB0-AECAA7EF0C6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5435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015D8-DEF2-7A72-1FF1-CD0BE8193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9C1330-6FED-605C-3F17-233A17369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8D74D9-C055-2770-2EF7-AF5607EC96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C579-6980-CB91-F20C-F411BB3642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BA7975-DE59-EB6F-8462-163BFFBE4D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39905E-07EE-BC75-F4EE-A7831D5D8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16C76-4F3C-4C4E-928E-2ECA082B8470}" type="datetimeFigureOut">
              <a:rPr lang="en-CA" smtClean="0"/>
              <a:t>2024-11-01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315149-0245-FDB2-AB3C-A60CD1B34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DDB32F-1C77-04C4-C611-A476BC588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65F10-9130-430E-9BB0-AECAA7EF0C6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7655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BB569-D2CA-6E09-79F5-C1913B0AF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73115C-3988-B70B-F7E3-6F4BA467B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16C76-4F3C-4C4E-928E-2ECA082B8470}" type="datetimeFigureOut">
              <a:rPr lang="en-CA" smtClean="0"/>
              <a:t>2024-11-01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3AA0E9-E01B-F4B5-C91F-3494ED987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C1B764-E2A9-B627-B3FC-291C1A200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65F10-9130-430E-9BB0-AECAA7EF0C6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34856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D76E47-7C3B-3FD5-3B12-F3167D234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16C76-4F3C-4C4E-928E-2ECA082B8470}" type="datetimeFigureOut">
              <a:rPr lang="en-CA" smtClean="0"/>
              <a:t>2024-11-01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841AE8-4E1C-C8CD-82F3-EE6DA336C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E58CF5-0F6F-E3BA-5A24-4BBC7A435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65F10-9130-430E-9BB0-AECAA7EF0C6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73644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20EFA-3C35-DBC7-46DB-D8C5FAF65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095A39-42D5-306A-535A-0282F8C64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D402E1-2406-2F82-8719-DF7F5D90A8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96562F-DE0A-090A-BDC9-ABA51EA59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16C76-4F3C-4C4E-928E-2ECA082B8470}" type="datetimeFigureOut">
              <a:rPr lang="en-CA" smtClean="0"/>
              <a:t>2024-11-01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AF1CC7-E245-E676-8713-7DDDA0EEA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0B7BA8-A85B-F734-4599-FD058D582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65F10-9130-430E-9BB0-AECAA7EF0C6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09841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FB878-D8BA-6FBF-F1F7-96CBA465B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0AD2DC-B61D-7F9B-C504-AC055BE776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0F34D-089E-86FE-B940-7D63127F8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B2AF28-CB08-9792-FE1D-8B8F63C11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16C76-4F3C-4C4E-928E-2ECA082B8470}" type="datetimeFigureOut">
              <a:rPr lang="en-CA" smtClean="0"/>
              <a:t>2024-11-01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3FC1A8-F702-6C6A-3ED2-BAB54697F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C8E097-EDF2-D75E-944C-E13D28C35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65F10-9130-430E-9BB0-AECAA7EF0C6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3451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F684AC-09E1-F57D-AC77-F860F2E23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E1FEE3-636E-AEB6-952D-BFB7AAB7A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6BAA3-7DDC-7DDA-23E3-82497EC3C5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316C76-4F3C-4C4E-928E-2ECA082B8470}" type="datetimeFigureOut">
              <a:rPr lang="en-CA" smtClean="0"/>
              <a:t>2024-11-01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1E749-68A0-8CDA-57FB-36CC7CB0A2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EBD520-3B21-6812-2D77-0049181897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65F10-9130-430E-9BB0-AECAA7EF0C6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994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ccat.int/Documents/CVSP/CV081_2024/n_6/CV08106103.pdf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CBF39C1-FBDF-819F-A6E7-895D8C1595A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84" r="15283" b="24326"/>
          <a:stretch/>
        </p:blipFill>
        <p:spPr bwMode="auto">
          <a:xfrm>
            <a:off x="0" y="-137160"/>
            <a:ext cx="12306300" cy="616620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43144A-C34E-9821-040F-90B083B152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3640" y="554318"/>
            <a:ext cx="9144000" cy="1793267"/>
          </a:xfrm>
        </p:spPr>
        <p:txBody>
          <a:bodyPr>
            <a:normAutofit/>
          </a:bodyPr>
          <a:lstStyle/>
          <a:p>
            <a:r>
              <a:rPr lang="en-CA" sz="5000" b="1" dirty="0">
                <a:solidFill>
                  <a:schemeClr val="bg1"/>
                </a:solidFill>
              </a:rPr>
              <a:t>Dolphin MSE </a:t>
            </a:r>
            <a:br>
              <a:rPr lang="en-CA" sz="5000" b="1" dirty="0">
                <a:solidFill>
                  <a:schemeClr val="bg1"/>
                </a:solidFill>
              </a:rPr>
            </a:br>
            <a:r>
              <a:rPr lang="en-CA" sz="4200" b="1" dirty="0">
                <a:solidFill>
                  <a:schemeClr val="bg1"/>
                </a:solidFill>
              </a:rPr>
              <a:t>M, OM conditioning &amp; spatial simulation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77E782-CC0D-E75E-7F46-A3D9414938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6040" y="6248808"/>
            <a:ext cx="9144000" cy="886360"/>
          </a:xfrm>
        </p:spPr>
        <p:txBody>
          <a:bodyPr/>
          <a:lstStyle/>
          <a:p>
            <a:r>
              <a:rPr lang="en-CA" dirty="0">
                <a:solidFill>
                  <a:srgbClr val="0274A6"/>
                </a:solidFill>
              </a:rPr>
              <a:t>Tom Carruthers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1C808F-6ACA-B810-9771-E5EDC7B1DC7F}"/>
              </a:ext>
            </a:extLst>
          </p:cNvPr>
          <p:cNvSpPr txBox="1"/>
          <p:nvPr/>
        </p:nvSpPr>
        <p:spPr>
          <a:xfrm>
            <a:off x="4264660" y="3092842"/>
            <a:ext cx="29819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>
                <a:solidFill>
                  <a:schemeClr val="bg1"/>
                </a:solidFill>
              </a:rPr>
              <a:t>Presentation 2: For the Tech Team</a:t>
            </a:r>
          </a:p>
          <a:p>
            <a:pPr algn="ctr"/>
            <a:r>
              <a:rPr lang="en-CA" sz="2400" dirty="0">
                <a:solidFill>
                  <a:schemeClr val="bg1"/>
                </a:solidFill>
              </a:rPr>
              <a:t>1</a:t>
            </a:r>
            <a:r>
              <a:rPr lang="en-CA" sz="2400" baseline="30000" dirty="0">
                <a:solidFill>
                  <a:schemeClr val="bg1"/>
                </a:solidFill>
              </a:rPr>
              <a:t>st</a:t>
            </a:r>
            <a:r>
              <a:rPr lang="en-CA" sz="2400" dirty="0">
                <a:solidFill>
                  <a:schemeClr val="bg1"/>
                </a:solidFill>
              </a:rPr>
              <a:t> November 2024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EEE3C9-2D41-F507-107C-09ECFB5D910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905" y="6079886"/>
            <a:ext cx="1169670" cy="7537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EEA7AE0-841C-452D-84AC-C7DCC629BEE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7640" y="6170692"/>
            <a:ext cx="1480185" cy="57213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C8B7D1-1825-3A59-0492-B69F03386546}"/>
              </a:ext>
            </a:extLst>
          </p:cNvPr>
          <p:cNvSpPr txBox="1"/>
          <p:nvPr/>
        </p:nvSpPr>
        <p:spPr>
          <a:xfrm>
            <a:off x="135652" y="5633811"/>
            <a:ext cx="6255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Dolphin MSE M - OM conditioning - Spatial approximation.pptx</a:t>
            </a:r>
            <a:endParaRPr lang="en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618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83AC2-02E8-A1D0-30ED-C1A33A695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039" y="365125"/>
            <a:ext cx="10863105" cy="1325563"/>
          </a:xfrm>
        </p:spPr>
        <p:txBody>
          <a:bodyPr>
            <a:normAutofit/>
          </a:bodyPr>
          <a:lstStyle/>
          <a:p>
            <a:r>
              <a:rPr lang="en-CA" sz="3400" dirty="0"/>
              <a:t>M conclusions (and please fee free to express other views!!)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A9009-0F53-E5B3-C953-F22A208E9E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8683" y="1690688"/>
            <a:ext cx="10742525" cy="4714928"/>
          </a:xfrm>
        </p:spPr>
        <p:txBody>
          <a:bodyPr>
            <a:normAutofit fontScale="77500" lnSpcReduction="20000"/>
          </a:bodyPr>
          <a:lstStyle/>
          <a:p>
            <a:pPr>
              <a:spcAft>
                <a:spcPts val="1200"/>
              </a:spcAft>
            </a:pPr>
            <a:r>
              <a:rPr lang="en-CA" dirty="0">
                <a:solidFill>
                  <a:srgbClr val="7030A0"/>
                </a:solidFill>
              </a:rPr>
              <a:t>Highly uncertain</a:t>
            </a:r>
          </a:p>
          <a:p>
            <a:pPr>
              <a:spcAft>
                <a:spcPts val="1200"/>
              </a:spcAft>
            </a:pPr>
            <a:r>
              <a:rPr lang="en-CA" dirty="0">
                <a:solidFill>
                  <a:srgbClr val="7030A0"/>
                </a:solidFill>
              </a:rPr>
              <a:t>Can’t borrow parameters from other areas (far too variable for that)</a:t>
            </a:r>
          </a:p>
          <a:p>
            <a:r>
              <a:rPr lang="en-CA" dirty="0">
                <a:solidFill>
                  <a:srgbClr val="0000FF"/>
                </a:solidFill>
              </a:rPr>
              <a:t>A single study provides region-specific estimates of growth and maturity (</a:t>
            </a:r>
            <a:r>
              <a:rPr lang="en-CA" dirty="0" err="1">
                <a:solidFill>
                  <a:srgbClr val="0000FF"/>
                </a:solidFill>
              </a:rPr>
              <a:t>Swenke</a:t>
            </a:r>
            <a:r>
              <a:rPr lang="en-CA" dirty="0">
                <a:solidFill>
                  <a:srgbClr val="0000FF"/>
                </a:solidFill>
              </a:rPr>
              <a:t> &amp; </a:t>
            </a:r>
            <a:r>
              <a:rPr lang="en-CA" dirty="0" err="1">
                <a:solidFill>
                  <a:srgbClr val="0000FF"/>
                </a:solidFill>
              </a:rPr>
              <a:t>Buckel</a:t>
            </a:r>
            <a:r>
              <a:rPr lang="en-CA" dirty="0">
                <a:solidFill>
                  <a:srgbClr val="0000FF"/>
                </a:solidFill>
              </a:rPr>
              <a:t> 2008). </a:t>
            </a:r>
          </a:p>
          <a:p>
            <a:pPr marL="900113" indent="-271463">
              <a:buFontTx/>
              <a:buChar char="-"/>
            </a:pPr>
            <a:r>
              <a:rPr lang="en-CA" dirty="0">
                <a:solidFill>
                  <a:srgbClr val="0000FF"/>
                </a:solidFill>
              </a:rPr>
              <a:t>The K / </a:t>
            </a:r>
            <a:r>
              <a:rPr lang="en-CA" dirty="0" err="1">
                <a:solidFill>
                  <a:srgbClr val="0000FF"/>
                </a:solidFill>
              </a:rPr>
              <a:t>Linf</a:t>
            </a:r>
            <a:r>
              <a:rPr lang="en-CA" dirty="0">
                <a:solidFill>
                  <a:srgbClr val="0000FF"/>
                </a:solidFill>
              </a:rPr>
              <a:t> values from that are consistent with lower natural mortality rates than estimated for other areas for example the GOM and Caribbean.</a:t>
            </a:r>
          </a:p>
          <a:p>
            <a:pPr marL="900113" indent="-271463">
              <a:buFontTx/>
              <a:buChar char="-"/>
            </a:pPr>
            <a:r>
              <a:rPr lang="en-CA" dirty="0">
                <a:solidFill>
                  <a:srgbClr val="7030A0"/>
                </a:solidFill>
              </a:rPr>
              <a:t>The maturity 100% at ~550mm is not inconsistent with high M values </a:t>
            </a:r>
          </a:p>
          <a:p>
            <a:pPr marL="900113" indent="-271463">
              <a:spcAft>
                <a:spcPts val="1200"/>
              </a:spcAft>
              <a:buFontTx/>
              <a:buChar char="-"/>
            </a:pPr>
            <a:r>
              <a:rPr lang="en-CA" dirty="0">
                <a:solidFill>
                  <a:srgbClr val="0000FF"/>
                </a:solidFill>
              </a:rPr>
              <a:t>If they are reliable and representative, the sampling of 2+ and 3+ age fish is highly inconsistent with the high M scenario</a:t>
            </a:r>
          </a:p>
          <a:p>
            <a:r>
              <a:rPr lang="en-CA" dirty="0">
                <a:solidFill>
                  <a:srgbClr val="7030A0"/>
                </a:solidFill>
              </a:rPr>
              <a:t>If lower M scenarios are included, the high M scenario will not be a pinch-point for MP selection (historical and current Fs must be smaller, sustainable removal rates will be much higher) </a:t>
            </a:r>
          </a:p>
          <a:p>
            <a:r>
              <a:rPr lang="en-CA" dirty="0">
                <a:solidFill>
                  <a:srgbClr val="7030A0"/>
                </a:solidFill>
              </a:rPr>
              <a:t>Additional corroborating data are desperately needed (tagging, growth, age samples).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8979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00AD7-C142-DA9F-1534-6B9C15CC3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532" y="164469"/>
            <a:ext cx="10515600" cy="1325563"/>
          </a:xfrm>
        </p:spPr>
        <p:txBody>
          <a:bodyPr>
            <a:normAutofit/>
          </a:bodyPr>
          <a:lstStyle/>
          <a:p>
            <a:r>
              <a:rPr lang="en-CA" sz="3400" dirty="0"/>
              <a:t>3. Operating model conditioning: 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5680F-666D-AA8A-811A-5A1B2B277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716" y="1368425"/>
            <a:ext cx="10515600" cy="4866577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CA" sz="2400" dirty="0"/>
              <a:t>Using a statistical catch-at-length approach in TMB called RCM (</a:t>
            </a:r>
            <a:r>
              <a:rPr lang="en-CA" sz="2400" dirty="0">
                <a:solidFill>
                  <a:srgbClr val="00B050"/>
                </a:solidFill>
              </a:rPr>
              <a:t>Rapid Conditioning Model, OpenMSE package</a:t>
            </a:r>
            <a:r>
              <a:rPr lang="en-CA" sz="2400" dirty="0"/>
              <a:t>).  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CA" sz="2400" dirty="0"/>
              <a:t>The operating model includes stochastic draws of parameters such as M and the somatic growth parameters. RCM conducts an MLE fit to each of the </a:t>
            </a:r>
            <a:r>
              <a:rPr lang="en-CA" sz="2400" dirty="0" err="1"/>
              <a:t>nsim</a:t>
            </a:r>
            <a:r>
              <a:rPr lang="en-CA" sz="2400" dirty="0"/>
              <a:t> draws. It also does a single fit at the mean value of all parameters (for more detailed diagnostics) 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CA" sz="2400" dirty="0"/>
              <a:t>Spatially aggregated conditioning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CA" sz="2400" dirty="0"/>
              <a:t>Quarterly time step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CA" sz="2400" dirty="0"/>
              <a:t>Recruitment assumed to be possible in all time steps </a:t>
            </a:r>
            <a:r>
              <a:rPr lang="en-CA" sz="2400" b="1" dirty="0">
                <a:solidFill>
                  <a:srgbClr val="FF0000"/>
                </a:solidFill>
              </a:rPr>
              <a:t>*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CA" sz="2400" dirty="0"/>
              <a:t>Fitting to historical total catches (CV 2.5%) and length samples by fleet (log normal LHF) 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CA" sz="2400" dirty="0"/>
              <a:t>Abundance trends are informed by the aggregate VAST index (all areas combined)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CA" sz="2400" dirty="0"/>
              <a:t>Maturity and somatic growth are those of </a:t>
            </a:r>
            <a:r>
              <a:rPr lang="en-CA" sz="2400" dirty="0" err="1"/>
              <a:t>Swenke</a:t>
            </a:r>
            <a:r>
              <a:rPr lang="en-CA" sz="2400" dirty="0"/>
              <a:t> and </a:t>
            </a:r>
            <a:r>
              <a:rPr lang="en-CA" sz="2400" dirty="0" err="1"/>
              <a:t>Buckel</a:t>
            </a:r>
            <a:r>
              <a:rPr lang="en-CA" sz="2400" dirty="0"/>
              <a:t> (2008)</a:t>
            </a:r>
          </a:p>
          <a:p>
            <a:pPr>
              <a:lnSpc>
                <a:spcPct val="120000"/>
              </a:lnSpc>
            </a:pPr>
            <a:endParaRPr lang="en-CA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2D8347-8674-44DC-0BC2-A7C2410486D8}"/>
              </a:ext>
            </a:extLst>
          </p:cNvPr>
          <p:cNvSpPr txBox="1"/>
          <p:nvPr/>
        </p:nvSpPr>
        <p:spPr>
          <a:xfrm>
            <a:off x="7375490" y="6324199"/>
            <a:ext cx="456195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200" dirty="0">
                <a:solidFill>
                  <a:srgbClr val="00B050"/>
                </a:solidFill>
              </a:rPr>
              <a:t>https://openmse.com/tutorial-rcm/</a:t>
            </a:r>
          </a:p>
        </p:txBody>
      </p:sp>
    </p:spTree>
    <p:extLst>
      <p:ext uri="{BB962C8B-B14F-4D97-AF65-F5344CB8AC3E}">
        <p14:creationId xmlns:p14="http://schemas.microsoft.com/office/powerpoint/2010/main" val="1487917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484203-A1E9-D9BE-12B3-D55B9DE77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70" y="203567"/>
            <a:ext cx="7556493" cy="23085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D9B322-C2F4-459D-16F3-041629348E2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2775" b="18347"/>
          <a:stretch/>
        </p:blipFill>
        <p:spPr>
          <a:xfrm>
            <a:off x="4029389" y="1061593"/>
            <a:ext cx="7933306" cy="5359303"/>
          </a:xfrm>
          <a:prstGeom prst="rect">
            <a:avLst/>
          </a:prstGeom>
          <a:ln w="38100"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8900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DB28C-4C26-CF7E-A884-B43CAFAD2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412" y="194303"/>
            <a:ext cx="6431782" cy="1554110"/>
          </a:xfrm>
        </p:spPr>
        <p:txBody>
          <a:bodyPr>
            <a:normAutofit/>
          </a:bodyPr>
          <a:lstStyle/>
          <a:p>
            <a:r>
              <a:rPr lang="en-CA" sz="3400" dirty="0"/>
              <a:t>3. Operating model conditioning: initial fit- catches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2E3760-DF09-FAA3-AA8A-5AFF2AE793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6776" b="12894"/>
          <a:stretch/>
        </p:blipFill>
        <p:spPr>
          <a:xfrm>
            <a:off x="371131" y="1981159"/>
            <a:ext cx="4514854" cy="23814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21F5E12-06EF-C957-559E-274A54B160F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6703" r="4963" b="12381"/>
          <a:stretch/>
        </p:blipFill>
        <p:spPr>
          <a:xfrm>
            <a:off x="302149" y="4327476"/>
            <a:ext cx="4368992" cy="24450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CD3C26-13F6-1F3C-CF13-37EC40ABCA8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6703" r="5898" b="13480"/>
          <a:stretch/>
        </p:blipFill>
        <p:spPr>
          <a:xfrm>
            <a:off x="4677141" y="1981159"/>
            <a:ext cx="4279797" cy="23814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56C9B4B-BEFE-22B6-5785-91C2C7B1807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6850" r="5843" b="12235"/>
          <a:stretch/>
        </p:blipFill>
        <p:spPr>
          <a:xfrm>
            <a:off x="4628360" y="4327476"/>
            <a:ext cx="4328578" cy="24450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5D5FDE-A6FF-FCBD-3D91-2FAFBCD2BA1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5982" b="11872"/>
          <a:stretch/>
        </p:blipFill>
        <p:spPr>
          <a:xfrm>
            <a:off x="7128546" y="194303"/>
            <a:ext cx="5063455" cy="27398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B038310-EEE4-E7EB-71DD-4DD7A09C1AB1}"/>
              </a:ext>
            </a:extLst>
          </p:cNvPr>
          <p:cNvSpPr txBox="1"/>
          <p:nvPr/>
        </p:nvSpPr>
        <p:spPr>
          <a:xfrm>
            <a:off x="10294538" y="447151"/>
            <a:ext cx="1331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CV = 10%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04720F-1006-F3D3-2ECF-EA61F910C6DE}"/>
              </a:ext>
            </a:extLst>
          </p:cNvPr>
          <p:cNvSpPr txBox="1"/>
          <p:nvPr/>
        </p:nvSpPr>
        <p:spPr>
          <a:xfrm>
            <a:off x="4397752" y="1495454"/>
            <a:ext cx="1331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CV = 20%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FE7C27-1AE0-B32C-D074-F430104D3CD8}"/>
              </a:ext>
            </a:extLst>
          </p:cNvPr>
          <p:cNvSpPr txBox="1"/>
          <p:nvPr/>
        </p:nvSpPr>
        <p:spPr>
          <a:xfrm>
            <a:off x="10060034" y="4232932"/>
            <a:ext cx="1829817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rgbClr val="FF0000"/>
                </a:solidFill>
              </a:rPr>
              <a:t>Model predicted</a:t>
            </a:r>
          </a:p>
          <a:p>
            <a:r>
              <a:rPr lang="en-CA" dirty="0"/>
              <a:t>Observed</a:t>
            </a:r>
          </a:p>
        </p:txBody>
      </p:sp>
    </p:spTree>
    <p:extLst>
      <p:ext uri="{BB962C8B-B14F-4D97-AF65-F5344CB8AC3E}">
        <p14:creationId xmlns:p14="http://schemas.microsoft.com/office/powerpoint/2010/main" val="220420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530DD-486E-C069-CBC2-A699209E8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152" y="556045"/>
            <a:ext cx="5347399" cy="1945996"/>
          </a:xfrm>
        </p:spPr>
        <p:txBody>
          <a:bodyPr>
            <a:normAutofit fontScale="90000"/>
          </a:bodyPr>
          <a:lstStyle/>
          <a:p>
            <a:pPr>
              <a:spcAft>
                <a:spcPts val="600"/>
              </a:spcAft>
            </a:pPr>
            <a:r>
              <a:rPr lang="en-CA" sz="3200" dirty="0"/>
              <a:t>Other fleets </a:t>
            </a:r>
            <a:br>
              <a:rPr lang="en-CA" sz="3200" dirty="0"/>
            </a:br>
            <a:br>
              <a:rPr lang="en-CA" sz="3200" dirty="0"/>
            </a:br>
            <a:r>
              <a:rPr lang="en-CA" sz="2700" dirty="0"/>
              <a:t>- higher CV </a:t>
            </a:r>
            <a:br>
              <a:rPr lang="en-CA" sz="2700" dirty="0"/>
            </a:br>
            <a:br>
              <a:rPr lang="en-CA" sz="2700" dirty="0"/>
            </a:br>
            <a:r>
              <a:rPr lang="en-CA" sz="2700" dirty="0"/>
              <a:t>- model expects variability to avoid max F constraints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6EE088-0953-75B9-5521-663755564C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751" b="12747"/>
          <a:stretch/>
        </p:blipFill>
        <p:spPr>
          <a:xfrm>
            <a:off x="6397450" y="150726"/>
            <a:ext cx="5471328" cy="29340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D9062E3-A70D-5564-6BD4-A7C8914616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6044" r="5128" b="12234"/>
          <a:stretch/>
        </p:blipFill>
        <p:spPr>
          <a:xfrm>
            <a:off x="486036" y="3372861"/>
            <a:ext cx="5502782" cy="31200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5414C2-66D0-7A87-6614-1B1489E8B5E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6703" r="6062" b="13553"/>
          <a:stretch/>
        </p:blipFill>
        <p:spPr>
          <a:xfrm>
            <a:off x="6325098" y="3466680"/>
            <a:ext cx="5201541" cy="28963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069D50E-01DC-45A0-63C4-373FEC3E8568}"/>
              </a:ext>
            </a:extLst>
          </p:cNvPr>
          <p:cNvSpPr txBox="1"/>
          <p:nvPr/>
        </p:nvSpPr>
        <p:spPr>
          <a:xfrm>
            <a:off x="4553502" y="2696233"/>
            <a:ext cx="133140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200" dirty="0"/>
              <a:t>CV = 30%</a:t>
            </a:r>
          </a:p>
        </p:txBody>
      </p:sp>
    </p:spTree>
    <p:extLst>
      <p:ext uri="{BB962C8B-B14F-4D97-AF65-F5344CB8AC3E}">
        <p14:creationId xmlns:p14="http://schemas.microsoft.com/office/powerpoint/2010/main" val="27520830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3ABA387-6010-AB73-BAFE-0F2E80391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412" y="194303"/>
            <a:ext cx="6431782" cy="1554110"/>
          </a:xfrm>
        </p:spPr>
        <p:txBody>
          <a:bodyPr>
            <a:normAutofit/>
          </a:bodyPr>
          <a:lstStyle/>
          <a:p>
            <a:r>
              <a:rPr lang="en-CA" sz="3400" dirty="0"/>
              <a:t>3. Operating model conditioning: initial fit - VAST index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55AECA-AC36-7897-293D-9F28D47142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018" r="5532" b="13773"/>
          <a:stretch/>
        </p:blipFill>
        <p:spPr>
          <a:xfrm>
            <a:off x="5660913" y="1649130"/>
            <a:ext cx="6296626" cy="35597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EB2204-EC6E-50C1-FB76-DD2224043A7B}"/>
              </a:ext>
            </a:extLst>
          </p:cNvPr>
          <p:cNvSpPr txBox="1"/>
          <p:nvPr/>
        </p:nvSpPr>
        <p:spPr>
          <a:xfrm>
            <a:off x="466412" y="1951672"/>
            <a:ext cx="486389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Model captures trends but estimated abundance is more stable.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If length composition data are excluded (selectivities are not estimated, but prescribed), the model fits these data points almost exactly.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A CV of 10% was assumed here for all data points, those estimated by the VAST model will be included in the next run. </a:t>
            </a:r>
          </a:p>
        </p:txBody>
      </p:sp>
    </p:spTree>
    <p:extLst>
      <p:ext uri="{BB962C8B-B14F-4D97-AF65-F5344CB8AC3E}">
        <p14:creationId xmlns:p14="http://schemas.microsoft.com/office/powerpoint/2010/main" val="21118967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8F9ED62-AD0D-8B3D-321C-3E115BE1B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468" y="97203"/>
            <a:ext cx="11505781" cy="795424"/>
          </a:xfrm>
        </p:spPr>
        <p:txBody>
          <a:bodyPr>
            <a:normAutofit fontScale="90000"/>
          </a:bodyPr>
          <a:lstStyle/>
          <a:p>
            <a:r>
              <a:rPr lang="en-CA" sz="3200" dirty="0"/>
              <a:t>3. Operating model conditioning: initial fit – catch length compositions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3F5A03-C258-BB41-8B29-2CD689A5AD64}"/>
              </a:ext>
            </a:extLst>
          </p:cNvPr>
          <p:cNvSpPr txBox="1"/>
          <p:nvPr/>
        </p:nvSpPr>
        <p:spPr>
          <a:xfrm>
            <a:off x="6802734" y="1253476"/>
            <a:ext cx="4511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USCOM 2016 – 2019 (example but indicative)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BB83AE-09B5-AB43-35DA-86DDA95D6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9332" y="1547446"/>
            <a:ext cx="6330461" cy="47478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E8EE3A7-679A-3F82-C79A-106456688635}"/>
              </a:ext>
            </a:extLst>
          </p:cNvPr>
          <p:cNvSpPr txBox="1"/>
          <p:nvPr/>
        </p:nvSpPr>
        <p:spPr>
          <a:xfrm>
            <a:off x="408424" y="1025234"/>
            <a:ext cx="5621634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CA" dirty="0"/>
              <a:t>Average effective sample size of 50 across all years (</a:t>
            </a:r>
            <a:r>
              <a:rPr lang="en-CA" dirty="0" err="1"/>
              <a:t>ie</a:t>
            </a:r>
            <a:r>
              <a:rPr lang="en-CA" dirty="0"/>
              <a:t> the mean of the number ‘N = ‘ in these plots is 50).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CA" dirty="0"/>
              <a:t>Attempting to fit a single, time-invariant selectivity to the length composition data of the observer program.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CA" dirty="0"/>
              <a:t>Fits are OKAY-ISH but struggle in some years. Some of the apparent mis-fitting is just down to low sample size years.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CA" dirty="0"/>
              <a:t>Mean length is less variable and systematically lower than observed for historical period.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A50AE5-7DBD-9EC7-8510-E151346A8A7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6061" b="11055"/>
          <a:stretch/>
        </p:blipFill>
        <p:spPr>
          <a:xfrm>
            <a:off x="579456" y="3980786"/>
            <a:ext cx="4908109" cy="2682911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AD17A3FA-685C-CD2D-C106-6F31601F9CE3}"/>
              </a:ext>
            </a:extLst>
          </p:cNvPr>
          <p:cNvSpPr/>
          <p:nvPr/>
        </p:nvSpPr>
        <p:spPr>
          <a:xfrm>
            <a:off x="4481565" y="5632101"/>
            <a:ext cx="321547" cy="261258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3AEF237-89B6-37F6-32C2-318B3D7AA232}"/>
              </a:ext>
            </a:extLst>
          </p:cNvPr>
          <p:cNvSpPr/>
          <p:nvPr/>
        </p:nvSpPr>
        <p:spPr>
          <a:xfrm>
            <a:off x="10557469" y="4023464"/>
            <a:ext cx="611274" cy="784671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ACFF07B-2912-402A-9462-33425C97DBFD}"/>
              </a:ext>
            </a:extLst>
          </p:cNvPr>
          <p:cNvSpPr/>
          <p:nvPr/>
        </p:nvSpPr>
        <p:spPr>
          <a:xfrm>
            <a:off x="4248150" y="5704115"/>
            <a:ext cx="321547" cy="261258"/>
          </a:xfrm>
          <a:prstGeom prst="ellipse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0000FF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6453F97-9B63-32BE-8C22-C22AB9D5053A}"/>
              </a:ext>
            </a:extLst>
          </p:cNvPr>
          <p:cNvSpPr/>
          <p:nvPr/>
        </p:nvSpPr>
        <p:spPr>
          <a:xfrm>
            <a:off x="7917473" y="4023464"/>
            <a:ext cx="611274" cy="910277"/>
          </a:xfrm>
          <a:prstGeom prst="ellipse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04858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F02AD81-3BED-D8F3-60BA-5B386F53B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735" y="43578"/>
            <a:ext cx="10405904" cy="1001451"/>
          </a:xfrm>
        </p:spPr>
        <p:txBody>
          <a:bodyPr>
            <a:normAutofit fontScale="90000"/>
          </a:bodyPr>
          <a:lstStyle/>
          <a:p>
            <a:r>
              <a:rPr lang="en-CA" sz="3400" dirty="0"/>
              <a:t>4. Capturing spatial dynamics for reconstruction / projection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837C53-C2EF-BA96-6205-DAAE44B43ED0}"/>
              </a:ext>
            </a:extLst>
          </p:cNvPr>
          <p:cNvSpPr txBox="1"/>
          <p:nvPr/>
        </p:nvSpPr>
        <p:spPr>
          <a:xfrm>
            <a:off x="325735" y="1728316"/>
            <a:ext cx="380916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CA" sz="2200" dirty="0"/>
              <a:t>Absolute abundance differences among areas</a:t>
            </a:r>
          </a:p>
          <a:p>
            <a:pPr marL="342900" indent="-342900">
              <a:buFont typeface="+mj-lt"/>
              <a:buAutoNum type="arabicPeriod"/>
            </a:pPr>
            <a:endParaRPr lang="en-CA" sz="2200" dirty="0"/>
          </a:p>
          <a:p>
            <a:pPr marL="342900" indent="-342900">
              <a:buFont typeface="+mj-lt"/>
              <a:buAutoNum type="arabicPeriod"/>
            </a:pPr>
            <a:r>
              <a:rPr lang="en-CA" sz="2200" dirty="0"/>
              <a:t>Seasonality in abundance</a:t>
            </a:r>
          </a:p>
          <a:p>
            <a:pPr marL="342900" indent="-342900">
              <a:buFont typeface="+mj-lt"/>
              <a:buAutoNum type="arabicPeriod"/>
            </a:pPr>
            <a:endParaRPr lang="en-CA" sz="2200" dirty="0"/>
          </a:p>
          <a:p>
            <a:pPr marL="342900" indent="-342900">
              <a:buFont typeface="+mj-lt"/>
              <a:buAutoNum type="arabicPeriod"/>
            </a:pPr>
            <a:r>
              <a:rPr lang="en-CA" sz="2200" dirty="0"/>
              <a:t>Varying seasonality among areas</a:t>
            </a:r>
          </a:p>
          <a:p>
            <a:pPr marL="457200" indent="-457200">
              <a:buFont typeface="+mj-lt"/>
              <a:buAutoNum type="arabicPeriod"/>
            </a:pPr>
            <a:endParaRPr lang="en-CA" sz="2200" dirty="0"/>
          </a:p>
          <a:p>
            <a:pPr marL="357188" indent="-357188">
              <a:buFont typeface="+mj-lt"/>
              <a:buAutoNum type="arabicPeriod"/>
            </a:pPr>
            <a:r>
              <a:rPr lang="en-CA" sz="2200" dirty="0"/>
              <a:t>Common overall trends in abundance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20DFEE-123C-1417-C2F0-5740B0ED39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9825" y="715945"/>
            <a:ext cx="7746440" cy="5809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8362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F02AD81-3BED-D8F3-60BA-5B386F53B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735" y="43578"/>
            <a:ext cx="10405904" cy="1001451"/>
          </a:xfrm>
        </p:spPr>
        <p:txBody>
          <a:bodyPr>
            <a:normAutofit fontScale="90000"/>
          </a:bodyPr>
          <a:lstStyle/>
          <a:p>
            <a:r>
              <a:rPr lang="en-CA" sz="3400" dirty="0"/>
              <a:t>4. Capturing spatial dynamics for reconstruction / projection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16F307-867E-6292-4653-20FFF2095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8893" y="1497204"/>
            <a:ext cx="6989881" cy="410475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3837C53-C2EF-BA96-6205-DAAE44B43ED0}"/>
              </a:ext>
            </a:extLst>
          </p:cNvPr>
          <p:cNvSpPr txBox="1"/>
          <p:nvPr/>
        </p:nvSpPr>
        <p:spPr>
          <a:xfrm>
            <a:off x="325735" y="1728316"/>
            <a:ext cx="380916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CA" sz="2200" dirty="0"/>
              <a:t>Absolute abundance differences among areas</a:t>
            </a:r>
          </a:p>
          <a:p>
            <a:pPr marL="342900" indent="-342900">
              <a:buFont typeface="+mj-lt"/>
              <a:buAutoNum type="arabicPeriod"/>
            </a:pPr>
            <a:endParaRPr lang="en-CA" sz="2200" dirty="0"/>
          </a:p>
          <a:p>
            <a:pPr marL="342900" indent="-342900">
              <a:buFont typeface="+mj-lt"/>
              <a:buAutoNum type="arabicPeriod"/>
            </a:pPr>
            <a:r>
              <a:rPr lang="en-CA" sz="2200" dirty="0"/>
              <a:t>Seasonality in abundance</a:t>
            </a:r>
          </a:p>
          <a:p>
            <a:pPr marL="342900" indent="-342900">
              <a:buFont typeface="+mj-lt"/>
              <a:buAutoNum type="arabicPeriod"/>
            </a:pPr>
            <a:endParaRPr lang="en-CA" sz="2200" dirty="0"/>
          </a:p>
          <a:p>
            <a:pPr marL="342900" indent="-342900">
              <a:buFont typeface="+mj-lt"/>
              <a:buAutoNum type="arabicPeriod"/>
            </a:pPr>
            <a:r>
              <a:rPr lang="en-CA" sz="2200" dirty="0"/>
              <a:t>Varying seasonality among areas</a:t>
            </a:r>
          </a:p>
          <a:p>
            <a:pPr marL="457200" indent="-457200">
              <a:buFont typeface="+mj-lt"/>
              <a:buAutoNum type="arabicPeriod"/>
            </a:pPr>
            <a:endParaRPr lang="en-CA" sz="2200" dirty="0"/>
          </a:p>
          <a:p>
            <a:pPr marL="357188" indent="-357188">
              <a:buFont typeface="+mj-lt"/>
              <a:buAutoNum type="arabicPeriod"/>
            </a:pPr>
            <a:r>
              <a:rPr lang="en-CA" sz="2200" dirty="0"/>
              <a:t>Common overall trends in abundance</a:t>
            </a:r>
          </a:p>
        </p:txBody>
      </p:sp>
    </p:spTree>
    <p:extLst>
      <p:ext uri="{BB962C8B-B14F-4D97-AF65-F5344CB8AC3E}">
        <p14:creationId xmlns:p14="http://schemas.microsoft.com/office/powerpoint/2010/main" val="21463990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D242E9D-0FD1-45E8-55C2-E6512E9CE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8810" y="2219220"/>
            <a:ext cx="8339795" cy="40893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94B440-DDB8-904A-CF0C-50C621C1C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024" y="218605"/>
            <a:ext cx="4100565" cy="1368216"/>
          </a:xfrm>
        </p:spPr>
        <p:txBody>
          <a:bodyPr>
            <a:normAutofit/>
          </a:bodyPr>
          <a:lstStyle/>
          <a:p>
            <a:r>
              <a:rPr lang="en-CA" sz="3200" dirty="0"/>
              <a:t>A movement matrix for every transition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E72B99-2EBB-0536-E14F-9BF65A300FC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6772"/>
          <a:stretch/>
        </p:blipFill>
        <p:spPr>
          <a:xfrm>
            <a:off x="4746971" y="549382"/>
            <a:ext cx="7015491" cy="1037439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48C54C7F-47A6-53AD-9053-F744E2EE91AB}"/>
              </a:ext>
            </a:extLst>
          </p:cNvPr>
          <p:cNvSpPr/>
          <p:nvPr/>
        </p:nvSpPr>
        <p:spPr>
          <a:xfrm>
            <a:off x="5968518" y="3805436"/>
            <a:ext cx="1562723" cy="39618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A9866C96-998F-2267-F776-DC88AEF706EE}"/>
              </a:ext>
            </a:extLst>
          </p:cNvPr>
          <p:cNvSpPr/>
          <p:nvPr/>
        </p:nvSpPr>
        <p:spPr>
          <a:xfrm rot="5400000">
            <a:off x="8169644" y="4802489"/>
            <a:ext cx="558541" cy="388397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07916F-3048-03F0-6756-606BBA46A0F9}"/>
              </a:ext>
            </a:extLst>
          </p:cNvPr>
          <p:cNvSpPr txBox="1"/>
          <p:nvPr/>
        </p:nvSpPr>
        <p:spPr>
          <a:xfrm>
            <a:off x="180870" y="2247899"/>
            <a:ext cx="339131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dirty="0"/>
              <a:t>That’s 42 parameters per transition. </a:t>
            </a:r>
          </a:p>
          <a:p>
            <a:endParaRPr lang="en-CA" sz="2000" dirty="0"/>
          </a:p>
          <a:p>
            <a:r>
              <a:rPr lang="en-CA" sz="2000" dirty="0"/>
              <a:t>Indeterminate unless we have at least 5 observations per row (e.g. tagging for almost every from-to area transition)</a:t>
            </a:r>
          </a:p>
          <a:p>
            <a:endParaRPr lang="en-CA" sz="2000" dirty="0"/>
          </a:p>
          <a:p>
            <a:r>
              <a:rPr lang="en-CA" sz="2000" dirty="0"/>
              <a:t>Not possible. </a:t>
            </a:r>
          </a:p>
          <a:p>
            <a:endParaRPr lang="en-CA" sz="2000" dirty="0"/>
          </a:p>
          <a:p>
            <a:r>
              <a:rPr lang="en-CA" sz="2000" dirty="0"/>
              <a:t>So what can we do?</a:t>
            </a:r>
          </a:p>
          <a:p>
            <a:endParaRPr lang="en-CA" sz="2000" dirty="0"/>
          </a:p>
          <a:p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1879997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4C32D-4FD3-DA36-C6A1-B818C6F75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989" y="572972"/>
            <a:ext cx="10515600" cy="1325563"/>
          </a:xfrm>
        </p:spPr>
        <p:txBody>
          <a:bodyPr/>
          <a:lstStyle/>
          <a:p>
            <a:r>
              <a:rPr lang="en-CA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E213F6-F6D2-6881-623D-23C659DB1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2600" y="1933690"/>
            <a:ext cx="10515600" cy="4351338"/>
          </a:xfrm>
        </p:spPr>
        <p:txBody>
          <a:bodyPr/>
          <a:lstStyle/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CA" dirty="0"/>
              <a:t>Where we are at</a:t>
            </a: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CA" dirty="0"/>
              <a:t>Some notes on M</a:t>
            </a: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CA" dirty="0"/>
              <a:t>Operating model conditioning</a:t>
            </a: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CA" dirty="0"/>
              <a:t>Capturing spatial dynamics</a:t>
            </a: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CA" dirty="0"/>
              <a:t>Next steps</a:t>
            </a: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CA" dirty="0"/>
              <a:t>Schedule - presenting results to the wider groups</a:t>
            </a:r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024360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3731ED-F874-11C0-0592-5A4BAB0EAB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233" y="2158255"/>
            <a:ext cx="8215630" cy="41830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94B440-DDB8-904A-CF0C-50C621C1C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024" y="218605"/>
            <a:ext cx="4100565" cy="1368216"/>
          </a:xfrm>
        </p:spPr>
        <p:txBody>
          <a:bodyPr>
            <a:normAutofit/>
          </a:bodyPr>
          <a:lstStyle/>
          <a:p>
            <a:r>
              <a:rPr lang="en-CA" sz="3200" dirty="0"/>
              <a:t>Simplify: The gravity formulation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E72B99-2EBB-0536-E14F-9BF65A300FC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6772"/>
          <a:stretch/>
        </p:blipFill>
        <p:spPr>
          <a:xfrm>
            <a:off x="4746971" y="549382"/>
            <a:ext cx="7015491" cy="103743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407916F-3048-03F0-6756-606BBA46A0F9}"/>
              </a:ext>
            </a:extLst>
          </p:cNvPr>
          <p:cNvSpPr txBox="1"/>
          <p:nvPr/>
        </p:nvSpPr>
        <p:spPr>
          <a:xfrm>
            <a:off x="208915" y="2247899"/>
            <a:ext cx="339131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/>
              <a:t>Just </a:t>
            </a:r>
            <a:r>
              <a:rPr lang="en-CA" sz="2000" dirty="0" err="1"/>
              <a:t>n</a:t>
            </a:r>
            <a:r>
              <a:rPr lang="en-CA" sz="2000" baseline="-25000" dirty="0" err="1"/>
              <a:t>areas</a:t>
            </a:r>
            <a:r>
              <a:rPr lang="en-CA" sz="2000" dirty="0"/>
              <a:t> parameters for an </a:t>
            </a:r>
            <a:r>
              <a:rPr lang="en-CA" sz="2000" dirty="0" err="1"/>
              <a:t>n</a:t>
            </a:r>
            <a:r>
              <a:rPr lang="en-CA" sz="2000" baseline="-25000" dirty="0" err="1"/>
              <a:t>areas</a:t>
            </a:r>
            <a:r>
              <a:rPr lang="en-CA" sz="2000" dirty="0"/>
              <a:t> movement matrix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/>
              <a:t>Assumes probability of staying (is log linearly related to gravity)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/>
              <a:t>Can be estimated for every seasonal time step in the model</a:t>
            </a:r>
          </a:p>
          <a:p>
            <a:endParaRPr lang="en-CA" sz="2000" dirty="0"/>
          </a:p>
          <a:p>
            <a:endParaRPr lang="en-CA" sz="2000" dirty="0"/>
          </a:p>
          <a:p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23162614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4B440-DDB8-904A-CF0C-50C621C1C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024" y="218605"/>
            <a:ext cx="4100565" cy="1368216"/>
          </a:xfrm>
        </p:spPr>
        <p:txBody>
          <a:bodyPr>
            <a:normAutofit fontScale="90000"/>
          </a:bodyPr>
          <a:lstStyle/>
          <a:p>
            <a:r>
              <a:rPr lang="en-CA" sz="3200" dirty="0"/>
              <a:t>Simplify! The gravity formulation (version 2.0)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E72B99-2EBB-0536-E14F-9BF65A300F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772"/>
          <a:stretch/>
        </p:blipFill>
        <p:spPr>
          <a:xfrm>
            <a:off x="4746971" y="549382"/>
            <a:ext cx="7015491" cy="103743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407916F-3048-03F0-6756-606BBA46A0F9}"/>
              </a:ext>
            </a:extLst>
          </p:cNvPr>
          <p:cNvSpPr txBox="1"/>
          <p:nvPr/>
        </p:nvSpPr>
        <p:spPr>
          <a:xfrm>
            <a:off x="208915" y="2247899"/>
            <a:ext cx="3391318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CA" sz="2000" dirty="0"/>
              <a:t>Logit-normal likelihood for observed fractions 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CA" sz="2000" dirty="0"/>
              <a:t>Normal likelihood for </a:t>
            </a:r>
            <a:r>
              <a:rPr lang="en-CA" sz="2000" i="1" dirty="0"/>
              <a:t>v</a:t>
            </a:r>
            <a:r>
              <a:rPr lang="en-CA" sz="2000" dirty="0"/>
              <a:t> terms (you pick a target probability of staying for all areas, or each area)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CA" sz="2000" dirty="0"/>
              <a:t>Very weak lognormal penalty on </a:t>
            </a:r>
            <a:r>
              <a:rPr lang="en-CA" sz="2000" i="1" dirty="0"/>
              <a:t>g</a:t>
            </a:r>
            <a:r>
              <a:rPr lang="en-CA" sz="2000" dirty="0"/>
              <a:t> terms</a:t>
            </a:r>
          </a:p>
          <a:p>
            <a:endParaRPr lang="en-CA" sz="2000" dirty="0"/>
          </a:p>
          <a:p>
            <a:endParaRPr lang="en-CA" sz="2000" dirty="0"/>
          </a:p>
          <a:p>
            <a:endParaRPr lang="en-CA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DBC010-C424-DB6B-E752-DC07623910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3507" y="2043575"/>
            <a:ext cx="7758427" cy="378969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550B216-4890-4304-F861-FB16510A0DF7}"/>
              </a:ext>
            </a:extLst>
          </p:cNvPr>
          <p:cNvSpPr/>
          <p:nvPr/>
        </p:nvSpPr>
        <p:spPr>
          <a:xfrm>
            <a:off x="9810496" y="3600704"/>
            <a:ext cx="125984" cy="121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836141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41017-AC96-3ED6-A269-5619FAFEE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730" y="264642"/>
            <a:ext cx="2646066" cy="1066765"/>
          </a:xfrm>
        </p:spPr>
        <p:txBody>
          <a:bodyPr>
            <a:normAutofit/>
          </a:bodyPr>
          <a:lstStyle/>
          <a:p>
            <a:r>
              <a:rPr lang="en-CA" sz="3200" dirty="0"/>
              <a:t>Historical fits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DFB03D8-DEAE-EA8A-B852-428697DDBC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046" y="516485"/>
            <a:ext cx="8844224" cy="630151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C804AEF-349E-4281-13FD-CD6B0B9EB1B6}"/>
              </a:ext>
            </a:extLst>
          </p:cNvPr>
          <p:cNvSpPr txBox="1"/>
          <p:nvPr/>
        </p:nvSpPr>
        <p:spPr>
          <a:xfrm>
            <a:off x="492369" y="1436914"/>
            <a:ext cx="233121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CA" dirty="0"/>
              <a:t>Aiming for a 50% probability of staying in each area</a:t>
            </a:r>
          </a:p>
          <a:p>
            <a:r>
              <a:rPr lang="en-CA" dirty="0"/>
              <a:t> </a:t>
            </a:r>
          </a:p>
          <a:p>
            <a:pPr marL="285750" indent="-285750">
              <a:buFontTx/>
              <a:buChar char="-"/>
            </a:pPr>
            <a:r>
              <a:rPr lang="en-CA" dirty="0"/>
              <a:t>First gravity term was fixed at zero</a:t>
            </a:r>
          </a:p>
          <a:p>
            <a:endParaRPr lang="en-CA" dirty="0"/>
          </a:p>
          <a:p>
            <a:pPr marL="285750" indent="-285750">
              <a:buFontTx/>
              <a:buChar char="-"/>
            </a:pPr>
            <a:r>
              <a:rPr lang="en-CA" dirty="0"/>
              <a:t>Model fits were very good – we can approximate seasonal movement very well</a:t>
            </a:r>
          </a:p>
        </p:txBody>
      </p:sp>
    </p:spTree>
    <p:extLst>
      <p:ext uri="{BB962C8B-B14F-4D97-AF65-F5344CB8AC3E}">
        <p14:creationId xmlns:p14="http://schemas.microsoft.com/office/powerpoint/2010/main" val="13311849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ABE0F-D413-7AF0-1749-E0562F0A5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047" y="360102"/>
            <a:ext cx="7994301" cy="363379"/>
          </a:xfrm>
        </p:spPr>
        <p:txBody>
          <a:bodyPr>
            <a:normAutofit fontScale="90000"/>
          </a:bodyPr>
          <a:lstStyle/>
          <a:p>
            <a:r>
              <a:rPr lang="en-CA" sz="3200" dirty="0"/>
              <a:t>Simulating spatial / seasonal dynamics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6397CB-E809-6C98-A965-D951A538B3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6" b="59295"/>
          <a:stretch/>
        </p:blipFill>
        <p:spPr>
          <a:xfrm>
            <a:off x="989763" y="857128"/>
            <a:ext cx="11090948" cy="51266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F867E3-B580-3D1E-972B-A00AF092EEE1}"/>
              </a:ext>
            </a:extLst>
          </p:cNvPr>
          <p:cNvSpPr txBox="1"/>
          <p:nvPr/>
        </p:nvSpPr>
        <p:spPr>
          <a:xfrm>
            <a:off x="1979525" y="6091641"/>
            <a:ext cx="49940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Historical year </a:t>
            </a:r>
            <a:r>
              <a:rPr lang="en-CA" dirty="0"/>
              <a:t>(use fitted year/season &amp; resample from var-</a:t>
            </a:r>
            <a:r>
              <a:rPr lang="en-CA" dirty="0" err="1"/>
              <a:t>covar</a:t>
            </a:r>
            <a:r>
              <a:rPr lang="en-CA" dirty="0"/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1CDBAF-9D86-1D6A-E118-9188D078E5DA}"/>
              </a:ext>
            </a:extLst>
          </p:cNvPr>
          <p:cNvSpPr txBox="1"/>
          <p:nvPr/>
        </p:nvSpPr>
        <p:spPr>
          <a:xfrm>
            <a:off x="8254719" y="6117440"/>
            <a:ext cx="37899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Projection year</a:t>
            </a:r>
            <a:r>
              <a:rPr lang="en-CA" dirty="0"/>
              <a:t> (resample, year, season and var-</a:t>
            </a:r>
            <a:r>
              <a:rPr lang="en-CA" dirty="0" err="1"/>
              <a:t>covar</a:t>
            </a:r>
            <a:r>
              <a:rPr lang="en-CA" dirty="0"/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25A105-E6F9-5E99-F4E0-F28D7332F652}"/>
              </a:ext>
            </a:extLst>
          </p:cNvPr>
          <p:cNvSpPr txBox="1"/>
          <p:nvPr/>
        </p:nvSpPr>
        <p:spPr>
          <a:xfrm rot="16200000">
            <a:off x="-823520" y="3170256"/>
            <a:ext cx="2798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Area / biomass fraction</a:t>
            </a:r>
          </a:p>
        </p:txBody>
      </p:sp>
    </p:spTree>
    <p:extLst>
      <p:ext uri="{BB962C8B-B14F-4D97-AF65-F5344CB8AC3E}">
        <p14:creationId xmlns:p14="http://schemas.microsoft.com/office/powerpoint/2010/main" val="10529342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EA1B4-A1A0-7BF6-B93C-CEE1E6C36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048" y="465609"/>
            <a:ext cx="4597958" cy="1325563"/>
          </a:xfrm>
        </p:spPr>
        <p:txBody>
          <a:bodyPr>
            <a:normAutofit/>
          </a:bodyPr>
          <a:lstStyle/>
          <a:p>
            <a:r>
              <a:rPr lang="en-CA" sz="3200" dirty="0"/>
              <a:t>Simulating spatial seasonal dynamics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E25820-348B-01BF-E4D5-3A78CF9D81A1}"/>
              </a:ext>
            </a:extLst>
          </p:cNvPr>
          <p:cNvSpPr txBox="1"/>
          <p:nvPr/>
        </p:nvSpPr>
        <p:spPr>
          <a:xfrm>
            <a:off x="1179844" y="2175468"/>
            <a:ext cx="380916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CA" sz="2200" dirty="0"/>
              <a:t>Absolute abundance differences among areas</a:t>
            </a:r>
          </a:p>
          <a:p>
            <a:pPr marL="342900" indent="-342900">
              <a:buFont typeface="+mj-lt"/>
              <a:buAutoNum type="arabicPeriod"/>
            </a:pPr>
            <a:endParaRPr lang="en-CA" sz="2200" dirty="0"/>
          </a:p>
          <a:p>
            <a:pPr marL="342900" indent="-342900">
              <a:buFont typeface="+mj-lt"/>
              <a:buAutoNum type="arabicPeriod"/>
            </a:pPr>
            <a:r>
              <a:rPr lang="en-CA" sz="2200" dirty="0"/>
              <a:t>Seasonality in abundance</a:t>
            </a:r>
          </a:p>
          <a:p>
            <a:pPr marL="342900" indent="-342900">
              <a:buFont typeface="+mj-lt"/>
              <a:buAutoNum type="arabicPeriod"/>
            </a:pPr>
            <a:endParaRPr lang="en-CA" sz="2200" dirty="0"/>
          </a:p>
          <a:p>
            <a:pPr marL="342900" indent="-342900">
              <a:buFont typeface="+mj-lt"/>
              <a:buAutoNum type="arabicPeriod"/>
            </a:pPr>
            <a:r>
              <a:rPr lang="en-CA" sz="2200" dirty="0"/>
              <a:t>Varying seasonality among areas</a:t>
            </a:r>
          </a:p>
          <a:p>
            <a:pPr marL="457200" indent="-457200">
              <a:buFont typeface="+mj-lt"/>
              <a:buAutoNum type="arabicPeriod"/>
            </a:pPr>
            <a:endParaRPr lang="en-CA" sz="2200" dirty="0"/>
          </a:p>
          <a:p>
            <a:pPr marL="357188" indent="-357188">
              <a:buFont typeface="+mj-lt"/>
              <a:buAutoNum type="arabicPeriod"/>
            </a:pPr>
            <a:r>
              <a:rPr lang="en-CA" sz="2200" dirty="0"/>
              <a:t>Common overall trends in abundance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F65EAE-06A6-6BE1-C0F3-53FA840EE2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846" y="365125"/>
            <a:ext cx="5732128" cy="6305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2422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D6EC8-0CCF-2349-E031-679F16EF08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958" y="1620350"/>
            <a:ext cx="10515600" cy="4351338"/>
          </a:xfrm>
        </p:spPr>
        <p:txBody>
          <a:bodyPr>
            <a:normAutofit/>
          </a:bodyPr>
          <a:lstStyle/>
          <a:p>
            <a:r>
              <a:rPr lang="en-CA" sz="2200" dirty="0"/>
              <a:t>Quang now has the VAST model up and running. We can add expert judgement over spatial distribution – additional expert indices to the VAST model fit</a:t>
            </a:r>
          </a:p>
          <a:p>
            <a:r>
              <a:rPr lang="en-CA" sz="2200" dirty="0"/>
              <a:t>We can add expert judgement over viscosity (the desired ‘probability of staying’ in the movement solver)</a:t>
            </a:r>
          </a:p>
          <a:p>
            <a:pPr marL="0" indent="0">
              <a:buNone/>
            </a:pPr>
            <a:endParaRPr lang="en-CA" sz="22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F1078A-7C6B-1EA3-B4DF-65E3C3AF9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289" y="294787"/>
            <a:ext cx="6527242" cy="1325563"/>
          </a:xfrm>
        </p:spPr>
        <p:txBody>
          <a:bodyPr>
            <a:normAutofit/>
          </a:bodyPr>
          <a:lstStyle/>
          <a:p>
            <a:r>
              <a:rPr lang="en-CA" sz="3200" dirty="0"/>
              <a:t>Simulating spatial seasonal dynamics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A55D5E0-59A2-C805-A08B-9F0849C411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621753"/>
              </p:ext>
            </p:extLst>
          </p:nvPr>
        </p:nvGraphicFramePr>
        <p:xfrm>
          <a:off x="2067169" y="3646016"/>
          <a:ext cx="8128000" cy="2499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45697">
                  <a:extLst>
                    <a:ext uri="{9D8B030D-6E8A-4147-A177-3AD203B41FA5}">
                      <a16:colId xmlns:a16="http://schemas.microsoft.com/office/drawing/2014/main" val="286599423"/>
                    </a:ext>
                  </a:extLst>
                </a:gridCol>
                <a:gridCol w="1793631">
                  <a:extLst>
                    <a:ext uri="{9D8B030D-6E8A-4147-A177-3AD203B41FA5}">
                      <a16:colId xmlns:a16="http://schemas.microsoft.com/office/drawing/2014/main" val="4221594871"/>
                    </a:ext>
                  </a:extLst>
                </a:gridCol>
                <a:gridCol w="2656672">
                  <a:extLst>
                    <a:ext uri="{9D8B030D-6E8A-4147-A177-3AD203B41FA5}">
                      <a16:colId xmlns:a16="http://schemas.microsoft.com/office/drawing/2014/main" val="278601826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413681681"/>
                    </a:ext>
                  </a:extLst>
                </a:gridCol>
              </a:tblGrid>
              <a:tr h="370840">
                <a:tc rowSpan="2" gridSpan="2">
                  <a:txBody>
                    <a:bodyPr/>
                    <a:lstStyle/>
                    <a:p>
                      <a:r>
                        <a:rPr lang="en-CA" sz="2000" dirty="0">
                          <a:solidFill>
                            <a:srgbClr val="0000FF"/>
                          </a:solidFill>
                        </a:rPr>
                        <a:t>2 x 2 spatial grid</a:t>
                      </a:r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CA" sz="2000" b="1" dirty="0"/>
                        <a:t>Viscosity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614099"/>
                  </a:ext>
                </a:extLst>
              </a:tr>
              <a:tr h="370840">
                <a:tc gridSpan="2" v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1" dirty="0"/>
                        <a:t>Low probability of staying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1" dirty="0"/>
                        <a:t>High probability of staying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2680531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r>
                        <a:rPr lang="en-CA" sz="2000" b="1" dirty="0"/>
                        <a:t>Spatial distribution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CA" sz="2000" b="1" dirty="0"/>
                        <a:t>VAST data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dirty="0"/>
                        <a:t>d-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dirty="0"/>
                        <a:t>d+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376911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000" b="1" dirty="0"/>
                        <a:t>VAST data + expert judgement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dirty="0"/>
                        <a:t>e-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dirty="0"/>
                        <a:t>e+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34362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56285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E6DDF-ED64-B61C-B0B8-9AD2B0A94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To do: OM conditioning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54DE3-29B3-E5CC-86CB-3B8C21155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CA" dirty="0"/>
              <a:t>Use estimated VAST precision</a:t>
            </a:r>
          </a:p>
          <a:p>
            <a:pPr>
              <a:spcAft>
                <a:spcPts val="1200"/>
              </a:spcAft>
            </a:pPr>
            <a:r>
              <a:rPr lang="en-CA" dirty="0"/>
              <a:t>Improve VAST index fit for the conditioned OM</a:t>
            </a:r>
          </a:p>
          <a:p>
            <a:pPr>
              <a:spcAft>
                <a:spcPts val="1200"/>
              </a:spcAft>
            </a:pPr>
            <a:r>
              <a:rPr lang="en-CA" dirty="0"/>
              <a:t>Seasonal catch reconstruction for International, Discard and Unreported fleets?</a:t>
            </a:r>
          </a:p>
          <a:p>
            <a:pPr>
              <a:spcAft>
                <a:spcPts val="1200"/>
              </a:spcAft>
            </a:pPr>
            <a:r>
              <a:rPr lang="en-CA" dirty="0"/>
              <a:t>Composition data for International, Discard and Unreported fleets (currently their selectivity mirrors the US Com LL)?</a:t>
            </a:r>
          </a:p>
          <a:p>
            <a:pPr>
              <a:spcAft>
                <a:spcPts val="1200"/>
              </a:spcAft>
            </a:pPr>
            <a:r>
              <a:rPr lang="en-CA" dirty="0"/>
              <a:t>Investigate non-asymptotic selectivities.</a:t>
            </a:r>
          </a:p>
        </p:txBody>
      </p:sp>
    </p:spTree>
    <p:extLst>
      <p:ext uri="{BB962C8B-B14F-4D97-AF65-F5344CB8AC3E}">
        <p14:creationId xmlns:p14="http://schemas.microsoft.com/office/powerpoint/2010/main" val="20000045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BBD1C-9C2A-2E4F-A94D-8A61B1108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To do: OM specification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F04AF2-8383-D372-E39D-2997332199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364" y="2708838"/>
            <a:ext cx="6259683" cy="35011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330525-2DCF-9BF4-10C6-EBDCA9C8F66B}"/>
              </a:ext>
            </a:extLst>
          </p:cNvPr>
          <p:cNvSpPr txBox="1"/>
          <p:nvPr/>
        </p:nvSpPr>
        <p:spPr>
          <a:xfrm>
            <a:off x="793821" y="1690688"/>
            <a:ext cx="91038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dirty="0"/>
              <a:t>From 2022 pptx Macpherson et al. ‘C</a:t>
            </a:r>
            <a:r>
              <a:rPr lang="en-US" sz="2000" dirty="0" err="1"/>
              <a:t>ontested</a:t>
            </a:r>
            <a:r>
              <a:rPr lang="en-US" sz="2000" dirty="0"/>
              <a:t> causation and the fight over South Florida’s favorite game fish’:</a:t>
            </a:r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25518010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BBD1C-9C2A-2E4F-A94D-8A61B1108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725" y="666576"/>
            <a:ext cx="10515600" cy="1325563"/>
          </a:xfrm>
        </p:spPr>
        <p:txBody>
          <a:bodyPr/>
          <a:lstStyle/>
          <a:p>
            <a:r>
              <a:rPr lang="en-CA" dirty="0"/>
              <a:t>To do: other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330525-2DCF-9BF4-10C6-EBDCA9C8F66B}"/>
              </a:ext>
            </a:extLst>
          </p:cNvPr>
          <p:cNvSpPr txBox="1"/>
          <p:nvPr/>
        </p:nvSpPr>
        <p:spPr>
          <a:xfrm>
            <a:off x="1237622" y="2117743"/>
            <a:ext cx="91038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Splash page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Trial Specifications Document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Help documentation (how to run analyses, design MPs </a:t>
            </a:r>
            <a:r>
              <a:rPr lang="en-CA" sz="2400" dirty="0" err="1"/>
              <a:t>etc</a:t>
            </a:r>
            <a:r>
              <a:rPr lang="en-CA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031024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07742-8C06-C60F-688A-F224ED72F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145" y="340004"/>
            <a:ext cx="3824235" cy="1870633"/>
          </a:xfrm>
        </p:spPr>
        <p:txBody>
          <a:bodyPr>
            <a:normAutofit/>
          </a:bodyPr>
          <a:lstStyle/>
          <a:p>
            <a:r>
              <a:rPr lang="en-CA" sz="3200" dirty="0"/>
              <a:t>Navigating the GitHub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E490E2-FFBE-CBEB-C739-361B34D6F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0524" y="534441"/>
            <a:ext cx="6413276" cy="5877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932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9F303-338D-C749-2192-54D156FBD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462" y="95596"/>
            <a:ext cx="10515600" cy="793865"/>
          </a:xfrm>
        </p:spPr>
        <p:txBody>
          <a:bodyPr>
            <a:normAutofit/>
          </a:bodyPr>
          <a:lstStyle/>
          <a:p>
            <a:r>
              <a:rPr lang="en-CA" sz="3200" dirty="0"/>
              <a:t>1. Where we are at: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C01AA8-9232-4F19-5187-36E03A5EF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6541" y="211977"/>
            <a:ext cx="1843689" cy="23940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1E68038-F7C5-E3CA-88A8-E88D95059A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821"/>
          <a:stretch/>
        </p:blipFill>
        <p:spPr>
          <a:xfrm>
            <a:off x="127462" y="954741"/>
            <a:ext cx="10049079" cy="576489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508399-D37F-5A8E-93BD-F0F458D9E929}"/>
              </a:ext>
            </a:extLst>
          </p:cNvPr>
          <p:cNvSpPr txBox="1"/>
          <p:nvPr/>
        </p:nvSpPr>
        <p:spPr>
          <a:xfrm>
            <a:off x="10470382" y="2873829"/>
            <a:ext cx="1549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hlinkClick r:id="rId3"/>
              </a:rPr>
              <a:t>Link to paper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681955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9F303-338D-C749-2192-54D156FBD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462" y="95596"/>
            <a:ext cx="10515600" cy="793865"/>
          </a:xfrm>
        </p:spPr>
        <p:txBody>
          <a:bodyPr>
            <a:normAutofit/>
          </a:bodyPr>
          <a:lstStyle/>
          <a:p>
            <a:r>
              <a:rPr lang="en-CA" sz="3200" dirty="0"/>
              <a:t>6. Presenting result to the group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C01AA8-9232-4F19-5187-36E03A5EF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6541" y="211977"/>
            <a:ext cx="1843689" cy="23940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1E68038-F7C5-E3CA-88A8-E88D95059A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821"/>
          <a:stretch/>
        </p:blipFill>
        <p:spPr>
          <a:xfrm>
            <a:off x="127462" y="954741"/>
            <a:ext cx="10049079" cy="5764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4931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01EBC4-B165-9659-024F-D3E0E18A6F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74D27A-B6B7-3111-D574-3714D2FBE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008" y="1259840"/>
            <a:ext cx="11211560" cy="57424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</a:rPr>
              <a:t>---- End of Jan 2025 ---  Presentations on work with the aim of getting to the end of the INITIAL phase. These are a show and tell of a working MSE framework with OMs, MPs and metrics building off all the work you have done previously on this MSE) ---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</a:rPr>
              <a:t>--- End of April, early June 2025 - In person meetings with the aim of getting to the end of the REVISION phase.  These are an update of what was presented in Jan 2025 (there could be quite a bit of work in this major revision since Jan)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</a:rPr>
              <a:t>--- Early September 2025 - Virtual meetings with the aim of getting to the end of the REFINEMENT phase. This ends in a vetted MSE framework (no MP adopted but the basis for adoption supported by scientists, stakeholders and managers).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</a:rPr>
              <a:t>--- November Review of MSE framework ---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9AC367-C17E-597C-E869-3E347536A836}"/>
              </a:ext>
            </a:extLst>
          </p:cNvPr>
          <p:cNvSpPr txBox="1"/>
          <p:nvPr/>
        </p:nvSpPr>
        <p:spPr>
          <a:xfrm>
            <a:off x="261112" y="288052"/>
            <a:ext cx="49499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/>
              <a:t>Tentative Schedule</a:t>
            </a:r>
          </a:p>
        </p:txBody>
      </p:sp>
    </p:spTree>
    <p:extLst>
      <p:ext uri="{BB962C8B-B14F-4D97-AF65-F5344CB8AC3E}">
        <p14:creationId xmlns:p14="http://schemas.microsoft.com/office/powerpoint/2010/main" val="19623844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14412-E718-EDD3-72E3-9D19FC3F08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608" y="269112"/>
            <a:ext cx="8804912" cy="236029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---- End of Jan 2025 ---  Presentations on work with the aim of getting to the end of the INITIAL phase. These are a show and tell of a working MSE framework with OMs, MPs and metrics building off all the work you have done previously on this MSE) ---</a:t>
            </a:r>
          </a:p>
          <a:p>
            <a:pPr marL="0" indent="0">
              <a:buNone/>
            </a:pPr>
            <a:r>
              <a:rPr lang="en-US" dirty="0"/>
              <a:t>* Presentation 1 is to scientists checking uncertainties (reference / robustness sets, data streams, future data streams, MP types) </a:t>
            </a:r>
          </a:p>
          <a:p>
            <a:pPr marL="0" indent="0">
              <a:buNone/>
            </a:pPr>
            <a:r>
              <a:rPr lang="en-US" dirty="0"/>
              <a:t>* Presentation 2 is to managers checking uncertainties MP types, performance metrics / objectives. What is the MP adoption horizon (how long should the MP be used?) and how often should advice be updated?</a:t>
            </a:r>
          </a:p>
          <a:p>
            <a:pPr marL="0" indent="0">
              <a:buNone/>
            </a:pPr>
            <a:r>
              <a:rPr lang="en-US" dirty="0"/>
              <a:t>It would be good to have initial results in Slick for these presentations.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E99398-C854-130F-07C2-4B686A79C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47" b="48783"/>
          <a:stretch/>
        </p:blipFill>
        <p:spPr>
          <a:xfrm>
            <a:off x="0" y="2718816"/>
            <a:ext cx="9465024" cy="37795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7D2CFF9-A474-482C-7420-619B21019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4271" y="321055"/>
            <a:ext cx="2593816" cy="3399331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2B044E8-90EC-D209-FA42-5262F24FF7B7}"/>
              </a:ext>
            </a:extLst>
          </p:cNvPr>
          <p:cNvCxnSpPr/>
          <p:nvPr/>
        </p:nvCxnSpPr>
        <p:spPr>
          <a:xfrm>
            <a:off x="9465024" y="2369312"/>
            <a:ext cx="0" cy="2808224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94FCCD1-31CE-61EB-89E5-CB1607505424}"/>
              </a:ext>
            </a:extLst>
          </p:cNvPr>
          <p:cNvCxnSpPr>
            <a:cxnSpLocks/>
          </p:cNvCxnSpPr>
          <p:nvPr/>
        </p:nvCxnSpPr>
        <p:spPr>
          <a:xfrm>
            <a:off x="119856" y="2369312"/>
            <a:ext cx="0" cy="2848864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3CDEBFE-27DE-4816-883C-BD26798B18DA}"/>
              </a:ext>
            </a:extLst>
          </p:cNvPr>
          <p:cNvCxnSpPr>
            <a:cxnSpLocks/>
          </p:cNvCxnSpPr>
          <p:nvPr/>
        </p:nvCxnSpPr>
        <p:spPr>
          <a:xfrm flipH="1">
            <a:off x="119856" y="5177536"/>
            <a:ext cx="9345168" cy="4064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11F3E07F-3835-BE55-68AA-A2C5171EA6E0}"/>
              </a:ext>
            </a:extLst>
          </p:cNvPr>
          <p:cNvSpPr/>
          <p:nvPr/>
        </p:nvSpPr>
        <p:spPr>
          <a:xfrm>
            <a:off x="9465024" y="182880"/>
            <a:ext cx="2690400" cy="1528064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26573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483019-86B7-6FE4-0359-064D1455BB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C2CAC-67A5-F4A7-5B90-49A9B8BFA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56" y="0"/>
            <a:ext cx="9215151" cy="2583816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--- End of April, early June 2025 - In person meetings with the aim of getting to the end of the REVISION phase.  These are an update of what was presented in Jan 2025 (there could be quite a bit of work in this major revision since Jan)</a:t>
            </a:r>
          </a:p>
          <a:p>
            <a:pPr marL="0" indent="0">
              <a:buNone/>
            </a:pPr>
            <a:r>
              <a:rPr lang="en-US" dirty="0"/>
              <a:t>* Meeting 1 is among scientists to make sure everyone is happy with the data, OMs, OM conditioning, projection conditions etc. </a:t>
            </a:r>
          </a:p>
          <a:p>
            <a:pPr marL="0" indent="0">
              <a:buNone/>
            </a:pPr>
            <a:r>
              <a:rPr lang="en-US" dirty="0"/>
              <a:t>* Meeting 2 is among stakeholders and managers. Are the MPs suitable, do metrics encompass interests, legal requirements </a:t>
            </a:r>
            <a:r>
              <a:rPr lang="en-US" dirty="0" err="1"/>
              <a:t>etc</a:t>
            </a:r>
            <a:r>
              <a:rPr lang="en-US" dirty="0"/>
              <a:t>? What tunings / MP archetypes / derivatives are they interested in?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C11B54-2920-EEEE-3AD6-31FAC831CA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1" t="34016" r="231" b="33431"/>
          <a:stretch/>
        </p:blipFill>
        <p:spPr>
          <a:xfrm>
            <a:off x="0" y="2682240"/>
            <a:ext cx="9465024" cy="40375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E416BCA-98BE-BFAE-3D5B-2331EFAA41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4271" y="321055"/>
            <a:ext cx="2593816" cy="3399331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7EFFEA-B4BA-1432-F976-9327588F46F8}"/>
              </a:ext>
            </a:extLst>
          </p:cNvPr>
          <p:cNvCxnSpPr>
            <a:cxnSpLocks/>
          </p:cNvCxnSpPr>
          <p:nvPr/>
        </p:nvCxnSpPr>
        <p:spPr>
          <a:xfrm>
            <a:off x="119856" y="2369312"/>
            <a:ext cx="0" cy="310896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62D90F1-37F4-6AD1-3209-4FF8883E0983}"/>
              </a:ext>
            </a:extLst>
          </p:cNvPr>
          <p:cNvCxnSpPr>
            <a:cxnSpLocks/>
          </p:cNvCxnSpPr>
          <p:nvPr/>
        </p:nvCxnSpPr>
        <p:spPr>
          <a:xfrm flipH="1">
            <a:off x="119856" y="5437632"/>
            <a:ext cx="9345168" cy="4064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75E4930E-A1FF-0802-5CC4-150B58183990}"/>
              </a:ext>
            </a:extLst>
          </p:cNvPr>
          <p:cNvSpPr/>
          <p:nvPr/>
        </p:nvSpPr>
        <p:spPr>
          <a:xfrm>
            <a:off x="9465024" y="182880"/>
            <a:ext cx="2690400" cy="2056384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216F666-2248-F612-4AF2-97DFD7E71EBF}"/>
              </a:ext>
            </a:extLst>
          </p:cNvPr>
          <p:cNvCxnSpPr>
            <a:cxnSpLocks/>
          </p:cNvCxnSpPr>
          <p:nvPr/>
        </p:nvCxnSpPr>
        <p:spPr>
          <a:xfrm>
            <a:off x="9469056" y="2328672"/>
            <a:ext cx="0" cy="310896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1711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23C419-E435-5569-CA65-FC29B9E743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16466-102B-EF06-2700-D449200DA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608" y="269112"/>
            <a:ext cx="8797544" cy="215709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--- Early September 2025 - Virtual meetings with the aim of getting to the end of the REFINEMENT phase. This ends in a vetted MSE framework (no MP adopted but the basis for adoption supported by scientists, stakeholders and managers). </a:t>
            </a:r>
          </a:p>
          <a:p>
            <a:pPr marL="0" indent="0">
              <a:buNone/>
            </a:pPr>
            <a:r>
              <a:rPr lang="en-US" dirty="0"/>
              <a:t>* Meeting 1 is scientific, Meeting 2 is stakeholder / manager. Can they sign off on this as a basis for calculating MP performance and potentially selecting an MP (recognizing that ECP will be employed and the framework will be revised after X years anyway).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D2FE1D0-60DB-4150-5144-BCFCCCC709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1" t="51938" r="231" b="13101"/>
          <a:stretch/>
        </p:blipFill>
        <p:spPr>
          <a:xfrm>
            <a:off x="-25591" y="2521712"/>
            <a:ext cx="9465024" cy="433628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FEBF7C1-3655-1E1E-5254-398DB56A8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4271" y="321055"/>
            <a:ext cx="2593816" cy="3399331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829AC53-762D-C46B-CBE6-9F11D45E6E54}"/>
              </a:ext>
            </a:extLst>
          </p:cNvPr>
          <p:cNvCxnSpPr>
            <a:cxnSpLocks/>
          </p:cNvCxnSpPr>
          <p:nvPr/>
        </p:nvCxnSpPr>
        <p:spPr>
          <a:xfrm>
            <a:off x="119856" y="2369312"/>
            <a:ext cx="0" cy="310896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F65BB61-0B12-73BB-31C1-7EC519240B3C}"/>
              </a:ext>
            </a:extLst>
          </p:cNvPr>
          <p:cNvCxnSpPr>
            <a:cxnSpLocks/>
          </p:cNvCxnSpPr>
          <p:nvPr/>
        </p:nvCxnSpPr>
        <p:spPr>
          <a:xfrm flipH="1">
            <a:off x="119856" y="5437632"/>
            <a:ext cx="9345168" cy="4064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EE4544CE-A0E8-9EF7-5B8B-F4B1738702AD}"/>
              </a:ext>
            </a:extLst>
          </p:cNvPr>
          <p:cNvSpPr/>
          <p:nvPr/>
        </p:nvSpPr>
        <p:spPr>
          <a:xfrm>
            <a:off x="9465024" y="182880"/>
            <a:ext cx="2690400" cy="2706624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DDBEAE-9C47-72AD-CDA0-186DEE282385}"/>
              </a:ext>
            </a:extLst>
          </p:cNvPr>
          <p:cNvCxnSpPr>
            <a:cxnSpLocks/>
          </p:cNvCxnSpPr>
          <p:nvPr/>
        </p:nvCxnSpPr>
        <p:spPr>
          <a:xfrm>
            <a:off x="9469056" y="2328672"/>
            <a:ext cx="0" cy="310896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76996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B5E63-6F7A-EA38-505C-633ADAFF0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" y="58204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-- November Review of MSE framework ---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I'm guessing the focus here is not on the MP to be adopted but the </a:t>
            </a:r>
            <a:r>
              <a:rPr lang="en-US" i="1" dirty="0"/>
              <a:t>basis</a:t>
            </a:r>
            <a:r>
              <a:rPr lang="en-US" dirty="0"/>
              <a:t> for a potential adoption. Is the MSE framework sound?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953618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AAA8E-3638-25B0-15A4-C72B89A72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5468" y="2599321"/>
            <a:ext cx="80839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/>
              <a:t>Thanks!</a:t>
            </a:r>
            <a:br>
              <a:rPr lang="en-CA" dirty="0"/>
            </a:br>
            <a:br>
              <a:rPr lang="en-CA" dirty="0"/>
            </a:br>
            <a:r>
              <a:rPr lang="en-CA" sz="3100" dirty="0"/>
              <a:t>Special thanks to Matt and Cassidy for all of their help with data and patience explaining things!</a:t>
            </a:r>
            <a:br>
              <a:rPr lang="en-CA" sz="3100" dirty="0"/>
            </a:br>
            <a:br>
              <a:rPr lang="en-CA" sz="3100" dirty="0"/>
            </a:br>
            <a:r>
              <a:rPr lang="en-CA" sz="3100" dirty="0"/>
              <a:t>Shout-out to Jeff </a:t>
            </a:r>
            <a:r>
              <a:rPr lang="en-CA" sz="3100" dirty="0" err="1"/>
              <a:t>Buckel</a:t>
            </a:r>
            <a:r>
              <a:rPr lang="en-CA" sz="3100" dirty="0"/>
              <a:t> for his expertise on life history. </a:t>
            </a:r>
          </a:p>
        </p:txBody>
      </p:sp>
    </p:spTree>
    <p:extLst>
      <p:ext uri="{BB962C8B-B14F-4D97-AF65-F5344CB8AC3E}">
        <p14:creationId xmlns:p14="http://schemas.microsoft.com/office/powerpoint/2010/main" val="219284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89024-0F7D-D330-CAE6-6CE33B80B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914" y="304584"/>
            <a:ext cx="10515600" cy="806363"/>
          </a:xfrm>
        </p:spPr>
        <p:txBody>
          <a:bodyPr>
            <a:normAutofit/>
          </a:bodyPr>
          <a:lstStyle/>
          <a:p>
            <a:r>
              <a:rPr lang="en-CA" sz="3400" dirty="0"/>
              <a:t>2. Notes on 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8229D-1712-3D40-AC33-911D607765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509" y="1149200"/>
            <a:ext cx="10515600" cy="1675620"/>
          </a:xfrm>
        </p:spPr>
        <p:txBody>
          <a:bodyPr>
            <a:normAutofit/>
          </a:bodyPr>
          <a:lstStyle/>
          <a:p>
            <a:r>
              <a:rPr lang="en-CA" sz="2200" dirty="0"/>
              <a:t>Hard to pin down but important since it fundamentally determines productivity and the relative impact of fishing mortality (and reference points)</a:t>
            </a:r>
          </a:p>
          <a:p>
            <a:r>
              <a:rPr lang="en-CA" sz="2200" dirty="0"/>
              <a:t>Default assumption is 3.2 / yr (4% survival to 12 months)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1DF900-7E7E-33F2-639A-C3D3E03A53C9}"/>
              </a:ext>
            </a:extLst>
          </p:cNvPr>
          <p:cNvSpPr txBox="1"/>
          <p:nvPr/>
        </p:nvSpPr>
        <p:spPr>
          <a:xfrm>
            <a:off x="590494" y="2672359"/>
            <a:ext cx="538081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dirty="0">
                <a:solidFill>
                  <a:srgbClr val="FF0000"/>
                </a:solidFill>
              </a:rPr>
              <a:t>Higher M</a:t>
            </a:r>
          </a:p>
          <a:p>
            <a:endParaRPr lang="en-CA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There are stocks of dolphinfish with fast growth (higher </a:t>
            </a:r>
            <a:r>
              <a:rPr lang="en-CA" sz="2000" i="1" dirty="0"/>
              <a:t>K</a:t>
            </a:r>
            <a:r>
              <a:rPr lang="en-CA" sz="2000" dirty="0"/>
              <a:t>) consistent with higher </a:t>
            </a:r>
            <a:r>
              <a:rPr lang="en-CA" sz="2000" i="1" dirty="0"/>
              <a:t>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Total mortality estimates have been estimated for some stocks  in other regions above 4.0 yr</a:t>
            </a:r>
            <a:r>
              <a:rPr lang="en-CA" sz="2000" baseline="30000" dirty="0"/>
              <a:t>-1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Contrary information comes from a single regional study (</a:t>
            </a:r>
            <a:r>
              <a:rPr lang="en-CA" sz="2000" dirty="0" err="1"/>
              <a:t>Schwenke</a:t>
            </a:r>
            <a:r>
              <a:rPr lang="en-CA" sz="2000" dirty="0"/>
              <a:t> and </a:t>
            </a:r>
            <a:r>
              <a:rPr lang="en-CA" sz="2000" dirty="0" err="1"/>
              <a:t>Buckel</a:t>
            </a:r>
            <a:r>
              <a:rPr lang="en-CA" sz="2000" dirty="0"/>
              <a:t> 2008)</a:t>
            </a:r>
          </a:p>
          <a:p>
            <a:endParaRPr lang="en-CA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C44D1C-60D5-7E84-014E-D9BA829BB9E8}"/>
              </a:ext>
            </a:extLst>
          </p:cNvPr>
          <p:cNvSpPr txBox="1"/>
          <p:nvPr/>
        </p:nvSpPr>
        <p:spPr>
          <a:xfrm>
            <a:off x="6166340" y="2672359"/>
            <a:ext cx="574095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dirty="0">
                <a:solidFill>
                  <a:srgbClr val="0000FF"/>
                </a:solidFill>
              </a:rPr>
              <a:t>Lower M</a:t>
            </a:r>
          </a:p>
          <a:p>
            <a:endParaRPr lang="en-CA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A regional study (</a:t>
            </a:r>
            <a:r>
              <a:rPr lang="en-CA" sz="2000" dirty="0" err="1"/>
              <a:t>Schwenke</a:t>
            </a:r>
            <a:r>
              <a:rPr lang="en-CA" sz="2000" dirty="0"/>
              <a:t> and </a:t>
            </a:r>
            <a:r>
              <a:rPr lang="en-CA" sz="2000" dirty="0" err="1"/>
              <a:t>Buckel</a:t>
            </a:r>
            <a:r>
              <a:rPr lang="en-CA" sz="2000" dirty="0"/>
              <a:t> 2008) sampled </a:t>
            </a:r>
            <a:r>
              <a:rPr lang="en-US" sz="2000" dirty="0"/>
              <a:t>59 fish older than 24 months and 13 older than 36 months. This is extremely unlikely for total </a:t>
            </a:r>
            <a:r>
              <a:rPr lang="en-US" sz="2000" i="1" dirty="0"/>
              <a:t>Z</a:t>
            </a:r>
            <a:r>
              <a:rPr lang="en-US" sz="2000" dirty="0"/>
              <a:t> above 2.0 yr</a:t>
            </a:r>
            <a:r>
              <a:rPr lang="en-US" sz="2000" baseline="30000" dirty="0"/>
              <a:t>-1</a:t>
            </a:r>
            <a:r>
              <a:rPr lang="en-US" sz="2000" dirty="0"/>
              <a:t> given that only 1000s of fish were sampled.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Regional </a:t>
            </a:r>
            <a:r>
              <a:rPr lang="en-US" sz="2000" i="1" dirty="0"/>
              <a:t>K</a:t>
            </a:r>
            <a:r>
              <a:rPr lang="en-US" sz="2000" dirty="0"/>
              <a:t> values are much lower than those recorded for high mortality rate stocks / areas elsewhere. </a:t>
            </a:r>
            <a:endParaRPr lang="en-CA" sz="2000" dirty="0"/>
          </a:p>
          <a:p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1058190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DCB6B-9FCA-33FE-9B23-8E838D535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369" y="130680"/>
            <a:ext cx="7721562" cy="998161"/>
          </a:xfrm>
        </p:spPr>
        <p:txBody>
          <a:bodyPr>
            <a:normAutofit/>
          </a:bodyPr>
          <a:lstStyle/>
          <a:p>
            <a:r>
              <a:rPr lang="en-CA" sz="3200" dirty="0"/>
              <a:t>Can be fast growing – high 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FBD95D-243D-70DA-7B10-BDF70AEB6F8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947"/>
          <a:stretch/>
        </p:blipFill>
        <p:spPr>
          <a:xfrm>
            <a:off x="101653" y="2177418"/>
            <a:ext cx="6370059" cy="45499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F7805F-5524-A8CA-E0DA-13C1996609E2}"/>
              </a:ext>
            </a:extLst>
          </p:cNvPr>
          <p:cNvSpPr txBox="1"/>
          <p:nvPr/>
        </p:nvSpPr>
        <p:spPr>
          <a:xfrm>
            <a:off x="2257773" y="1981301"/>
            <a:ext cx="3528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>
                <a:solidFill>
                  <a:srgbClr val="00B050"/>
                </a:solidFill>
              </a:rPr>
              <a:t>Swenke</a:t>
            </a:r>
            <a:r>
              <a:rPr lang="en-CA" dirty="0">
                <a:solidFill>
                  <a:srgbClr val="00B050"/>
                </a:solidFill>
              </a:rPr>
              <a:t> and </a:t>
            </a:r>
            <a:r>
              <a:rPr lang="en-CA" dirty="0" err="1">
                <a:solidFill>
                  <a:srgbClr val="00B050"/>
                </a:solidFill>
              </a:rPr>
              <a:t>Buckel</a:t>
            </a:r>
            <a:r>
              <a:rPr lang="en-CA" dirty="0">
                <a:solidFill>
                  <a:srgbClr val="00B050"/>
                </a:solidFill>
              </a:rPr>
              <a:t> 2008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0149CD-A81E-F3F7-C91D-A989616321CD}"/>
              </a:ext>
            </a:extLst>
          </p:cNvPr>
          <p:cNvSpPr txBox="1"/>
          <p:nvPr/>
        </p:nvSpPr>
        <p:spPr>
          <a:xfrm>
            <a:off x="333167" y="1128841"/>
            <a:ext cx="61982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dirty="0"/>
              <a:t>Very high variability in life-history among regions making meta-analysis problematic.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7DE711-76B5-FB96-911A-F0F157134FE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614" t="26357" b="46182"/>
          <a:stretch/>
        </p:blipFill>
        <p:spPr>
          <a:xfrm rot="5400000">
            <a:off x="7014208" y="2853328"/>
            <a:ext cx="5430311" cy="217546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5F53661-144F-4A01-6116-40DAFBA9710C}"/>
              </a:ext>
            </a:extLst>
          </p:cNvPr>
          <p:cNvSpPr txBox="1"/>
          <p:nvPr/>
        </p:nvSpPr>
        <p:spPr>
          <a:xfrm>
            <a:off x="8746245" y="448275"/>
            <a:ext cx="3528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rgbClr val="00B050"/>
                </a:solidFill>
              </a:rPr>
              <a:t>Molto et al. 2020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7F5464-C2EB-D78B-C1B9-F651A842D310}"/>
              </a:ext>
            </a:extLst>
          </p:cNvPr>
          <p:cNvSpPr txBox="1"/>
          <p:nvPr/>
        </p:nvSpPr>
        <p:spPr>
          <a:xfrm>
            <a:off x="8892838" y="856573"/>
            <a:ext cx="1652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Linf</a:t>
            </a:r>
            <a:r>
              <a:rPr lang="en-CA" dirty="0"/>
              <a:t>               K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68EEE0F-E3B7-9DBD-9F99-6E31BAB3AD8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614" t="79354"/>
          <a:stretch/>
        </p:blipFill>
        <p:spPr>
          <a:xfrm rot="5400000">
            <a:off x="5297660" y="3123263"/>
            <a:ext cx="5430312" cy="163559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94BB509-4E4B-A323-013E-CA71E2760A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614" t="1" b="90512"/>
          <a:stretch/>
        </p:blipFill>
        <p:spPr>
          <a:xfrm rot="5400000">
            <a:off x="8572545" y="3565237"/>
            <a:ext cx="5430311" cy="751645"/>
          </a:xfrm>
          <a:prstGeom prst="rect">
            <a:avLst/>
          </a:prstGeom>
        </p:spPr>
      </p:pic>
      <p:sp>
        <p:nvSpPr>
          <p:cNvPr id="14" name="Right Brace 13">
            <a:extLst>
              <a:ext uri="{FF2B5EF4-FFF2-40B4-BE49-F238E27FC236}">
                <a16:creationId xmlns:a16="http://schemas.microsoft.com/office/drawing/2014/main" id="{99CE9FEE-4DAE-83D5-F3E0-BB28E1232AE0}"/>
              </a:ext>
            </a:extLst>
          </p:cNvPr>
          <p:cNvSpPr/>
          <p:nvPr/>
        </p:nvSpPr>
        <p:spPr>
          <a:xfrm rot="3587885">
            <a:off x="4627150" y="2642351"/>
            <a:ext cx="239732" cy="1346779"/>
          </a:xfrm>
          <a:prstGeom prst="rightBrac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4E2093D-7A6F-5992-F10F-CD3B9BC5C5C0}"/>
              </a:ext>
            </a:extLst>
          </p:cNvPr>
          <p:cNvCxnSpPr>
            <a:cxnSpLocks/>
          </p:cNvCxnSpPr>
          <p:nvPr/>
        </p:nvCxnSpPr>
        <p:spPr>
          <a:xfrm>
            <a:off x="4866774" y="3550529"/>
            <a:ext cx="2393160" cy="2071524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6866EC0-5667-75EA-71F6-5E36A54D40FD}"/>
              </a:ext>
            </a:extLst>
          </p:cNvPr>
          <p:cNvSpPr txBox="1"/>
          <p:nvPr/>
        </p:nvSpPr>
        <p:spPr>
          <a:xfrm>
            <a:off x="1266092" y="2592475"/>
            <a:ext cx="1756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>
                <a:solidFill>
                  <a:srgbClr val="FF0000"/>
                </a:solidFill>
              </a:rPr>
              <a:t>Higher M (almost annual)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93129A-46F2-F1BE-5BD2-59CE75780F78}"/>
              </a:ext>
            </a:extLst>
          </p:cNvPr>
          <p:cNvSpPr txBox="1"/>
          <p:nvPr/>
        </p:nvSpPr>
        <p:spPr>
          <a:xfrm>
            <a:off x="3022321" y="2540808"/>
            <a:ext cx="3073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>
                <a:solidFill>
                  <a:srgbClr val="0000FF"/>
                </a:solidFill>
              </a:rPr>
              <a:t>Lower M (can get to age 2, 3)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F0F3501-036B-2438-D479-B70B82627D69}"/>
              </a:ext>
            </a:extLst>
          </p:cNvPr>
          <p:cNvSpPr/>
          <p:nvPr/>
        </p:nvSpPr>
        <p:spPr>
          <a:xfrm>
            <a:off x="7390563" y="5360796"/>
            <a:ext cx="4272960" cy="602901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3256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53597-779E-5F9B-568C-232D45976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098" y="69055"/>
            <a:ext cx="9200522" cy="1634141"/>
          </a:xfrm>
        </p:spPr>
        <p:txBody>
          <a:bodyPr>
            <a:normAutofit/>
          </a:bodyPr>
          <a:lstStyle/>
          <a:p>
            <a:r>
              <a:rPr lang="en-CA" sz="3400" dirty="0">
                <a:solidFill>
                  <a:srgbClr val="FF0000"/>
                </a:solidFill>
              </a:rPr>
              <a:t>High mortality rates (Z / M) observed / estimated in other areas / stocks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01405A-1639-3C7D-B627-1941465425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8795"/>
          <a:stretch/>
        </p:blipFill>
        <p:spPr>
          <a:xfrm>
            <a:off x="363015" y="2007846"/>
            <a:ext cx="11465970" cy="45363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86D900-E5C6-BA63-0BF1-9A20DEEE9F71}"/>
              </a:ext>
            </a:extLst>
          </p:cNvPr>
          <p:cNvSpPr txBox="1"/>
          <p:nvPr/>
        </p:nvSpPr>
        <p:spPr>
          <a:xfrm>
            <a:off x="363015" y="1607736"/>
            <a:ext cx="404446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200" dirty="0">
                <a:solidFill>
                  <a:srgbClr val="00B050"/>
                </a:solidFill>
              </a:rPr>
              <a:t>Oxenford 1999</a:t>
            </a:r>
          </a:p>
        </p:txBody>
      </p:sp>
    </p:spTree>
    <p:extLst>
      <p:ext uri="{BB962C8B-B14F-4D97-AF65-F5344CB8AC3E}">
        <p14:creationId xmlns:p14="http://schemas.microsoft.com/office/powerpoint/2010/main" val="519137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14416-4A80-16EE-CBC1-26ECE6030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05506"/>
            <a:ext cx="10515600" cy="1325563"/>
          </a:xfrm>
        </p:spPr>
        <p:txBody>
          <a:bodyPr>
            <a:normAutofit/>
          </a:bodyPr>
          <a:lstStyle/>
          <a:p>
            <a:r>
              <a:rPr lang="en-CA" sz="3200" dirty="0">
                <a:solidFill>
                  <a:srgbClr val="7030A0"/>
                </a:solidFill>
              </a:rPr>
              <a:t>Meta analysis is inconclusive. A wide range of M is plausible at the observed K value of 1.27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18347D-5603-2E2F-CF99-20A11B81B1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33" y="1344706"/>
            <a:ext cx="10309611" cy="5458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3340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DC5DE-94DA-2AF2-D929-281498C98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347" y="134012"/>
            <a:ext cx="2723941" cy="3021169"/>
          </a:xfrm>
        </p:spPr>
        <p:txBody>
          <a:bodyPr>
            <a:normAutofit/>
          </a:bodyPr>
          <a:lstStyle/>
          <a:p>
            <a:r>
              <a:rPr lang="en-CA" sz="2600" dirty="0"/>
              <a:t>Spawning potential analysis</a:t>
            </a:r>
            <a:br>
              <a:rPr lang="en-CA" sz="3200" dirty="0"/>
            </a:br>
            <a:br>
              <a:rPr lang="en-CA" sz="3200" dirty="0"/>
            </a:br>
            <a:r>
              <a:rPr lang="en-CA" sz="2200" dirty="0">
                <a:solidFill>
                  <a:srgbClr val="7030A0"/>
                </a:solidFill>
              </a:rPr>
              <a:t>Also pretty inconclusive…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9C52FD-77C9-7829-7E7E-A71501FCD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6706" y="0"/>
            <a:ext cx="8742947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A5B60C-32BE-9B20-60C6-4C374231C50A}"/>
              </a:ext>
            </a:extLst>
          </p:cNvPr>
          <p:cNvSpPr txBox="1"/>
          <p:nvPr/>
        </p:nvSpPr>
        <p:spPr>
          <a:xfrm>
            <a:off x="157403" y="5385916"/>
            <a:ext cx="28738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rgbClr val="7030A0"/>
                </a:solidFill>
              </a:rPr>
              <a:t>Would expect maturity near the mode of the unfished spawning biomass</a:t>
            </a:r>
          </a:p>
        </p:txBody>
      </p:sp>
    </p:spTree>
    <p:extLst>
      <p:ext uri="{BB962C8B-B14F-4D97-AF65-F5344CB8AC3E}">
        <p14:creationId xmlns:p14="http://schemas.microsoft.com/office/powerpoint/2010/main" val="1028614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2B7FF-30B4-BAC1-08DD-72B5BE162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" y="45085"/>
            <a:ext cx="10515600" cy="894253"/>
          </a:xfrm>
        </p:spPr>
        <p:txBody>
          <a:bodyPr>
            <a:normAutofit/>
          </a:bodyPr>
          <a:lstStyle/>
          <a:p>
            <a:r>
              <a:rPr lang="en-CA" sz="3400" dirty="0"/>
              <a:t>How many fish did Jeff et al sample?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925990-3B2A-7576-2899-21C00BCEE8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820" y="807396"/>
            <a:ext cx="11197933" cy="61128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E42FD9-DA11-3A94-5058-D3FE445577D2}"/>
              </a:ext>
            </a:extLst>
          </p:cNvPr>
          <p:cNvSpPr txBox="1"/>
          <p:nvPr/>
        </p:nvSpPr>
        <p:spPr>
          <a:xfrm>
            <a:off x="8897816" y="4109776"/>
            <a:ext cx="3210448" cy="31393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sz="2000" dirty="0">
              <a:solidFill>
                <a:srgbClr val="FF0000"/>
              </a:solidFill>
            </a:endParaRPr>
          </a:p>
          <a:p>
            <a:pPr>
              <a:spcAft>
                <a:spcPts val="1200"/>
              </a:spcAft>
            </a:pPr>
            <a:r>
              <a:rPr lang="en-CA" sz="2000" dirty="0">
                <a:solidFill>
                  <a:srgbClr val="FF0000"/>
                </a:solidFill>
              </a:rPr>
              <a:t>Are these aging data: </a:t>
            </a:r>
          </a:p>
          <a:p>
            <a:pPr marL="180975" indent="-180975">
              <a:spcAft>
                <a:spcPts val="1200"/>
              </a:spcAft>
            </a:pPr>
            <a:r>
              <a:rPr lang="en-CA" sz="2000" dirty="0">
                <a:solidFill>
                  <a:srgbClr val="FF0000"/>
                </a:solidFill>
              </a:rPr>
              <a:t>- Representative of the stock (</a:t>
            </a:r>
            <a:r>
              <a:rPr lang="en-CA" sz="2000" dirty="0" err="1">
                <a:solidFill>
                  <a:srgbClr val="FF0000"/>
                </a:solidFill>
              </a:rPr>
              <a:t>substock</a:t>
            </a:r>
            <a:r>
              <a:rPr lang="en-CA" sz="2000" dirty="0">
                <a:solidFill>
                  <a:srgbClr val="FF0000"/>
                </a:solidFill>
              </a:rPr>
              <a:t> or rare strong cohort)?</a:t>
            </a:r>
          </a:p>
          <a:p>
            <a:pPr marL="180975" indent="-180975">
              <a:spcAft>
                <a:spcPts val="1200"/>
              </a:spcAft>
              <a:buFontTx/>
              <a:buChar char="-"/>
            </a:pPr>
            <a:r>
              <a:rPr lang="en-CA" sz="2000" dirty="0">
                <a:solidFill>
                  <a:srgbClr val="FF0000"/>
                </a:solidFill>
              </a:rPr>
              <a:t>Reliable?</a:t>
            </a:r>
          </a:p>
          <a:p>
            <a:endParaRPr lang="en-CA" sz="2400" dirty="0">
              <a:solidFill>
                <a:srgbClr val="FF0000"/>
              </a:solidFill>
            </a:endParaRPr>
          </a:p>
          <a:p>
            <a:endParaRPr lang="en-CA" sz="2400" dirty="0">
              <a:solidFill>
                <a:srgbClr val="FF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C0C63A-E929-7C52-5C53-BC24C8A75F16}"/>
              </a:ext>
            </a:extLst>
          </p:cNvPr>
          <p:cNvSpPr/>
          <p:nvPr/>
        </p:nvSpPr>
        <p:spPr>
          <a:xfrm>
            <a:off x="130629" y="4531807"/>
            <a:ext cx="8822452" cy="250203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3164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5396</TotalTime>
  <Words>1883</Words>
  <Application>Microsoft Office PowerPoint</Application>
  <PresentationFormat>Widescreen</PresentationFormat>
  <Paragraphs>194</Paragraphs>
  <Slides>36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Calibri Light</vt:lpstr>
      <vt:lpstr>Office Theme</vt:lpstr>
      <vt:lpstr>Dolphin MSE  M, OM conditioning &amp; spatial simulation</vt:lpstr>
      <vt:lpstr>Contents</vt:lpstr>
      <vt:lpstr>1. Where we are at:</vt:lpstr>
      <vt:lpstr>2. Notes on M</vt:lpstr>
      <vt:lpstr>Can be fast growing – high M</vt:lpstr>
      <vt:lpstr>High mortality rates (Z / M) observed / estimated in other areas / stocks</vt:lpstr>
      <vt:lpstr>Meta analysis is inconclusive. A wide range of M is plausible at the observed K value of 1.27</vt:lpstr>
      <vt:lpstr>Spawning potential analysis  Also pretty inconclusive… </vt:lpstr>
      <vt:lpstr>How many fish did Jeff et al sample?</vt:lpstr>
      <vt:lpstr>M conclusions (and please fee free to express other views!!)</vt:lpstr>
      <vt:lpstr>3. Operating model conditioning: configuration</vt:lpstr>
      <vt:lpstr>PowerPoint Presentation</vt:lpstr>
      <vt:lpstr>3. Operating model conditioning: initial fit- catches</vt:lpstr>
      <vt:lpstr>Other fleets   - higher CV   - model expects variability to avoid max F constraints</vt:lpstr>
      <vt:lpstr>3. Operating model conditioning: initial fit - VAST index</vt:lpstr>
      <vt:lpstr>3. Operating model conditioning: initial fit – catch length compositions</vt:lpstr>
      <vt:lpstr>4. Capturing spatial dynamics for reconstruction / projection</vt:lpstr>
      <vt:lpstr>4. Capturing spatial dynamics for reconstruction / projection</vt:lpstr>
      <vt:lpstr>A movement matrix for every transition</vt:lpstr>
      <vt:lpstr>Simplify: The gravity formulation</vt:lpstr>
      <vt:lpstr>Simplify! The gravity formulation (version 2.0)</vt:lpstr>
      <vt:lpstr>Historical fits</vt:lpstr>
      <vt:lpstr>Simulating spatial / seasonal dynamics</vt:lpstr>
      <vt:lpstr>Simulating spatial seasonal dynamics</vt:lpstr>
      <vt:lpstr>Simulating spatial seasonal dynamics</vt:lpstr>
      <vt:lpstr>To do: OM conditioning</vt:lpstr>
      <vt:lpstr>To do: OM specification</vt:lpstr>
      <vt:lpstr>To do: other</vt:lpstr>
      <vt:lpstr>Navigating the GitHub</vt:lpstr>
      <vt:lpstr>6. Presenting result to the group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  Special thanks to Matt and Cassidy for all of their help with data and patience explaining things!  Shout-out to Jeff Buckel for his expertise on life history.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Thomas Carruthers</dc:creator>
  <cp:lastModifiedBy>Thomas Carruthers</cp:lastModifiedBy>
  <cp:revision>35</cp:revision>
  <dcterms:created xsi:type="dcterms:W3CDTF">2024-08-12T15:05:26Z</dcterms:created>
  <dcterms:modified xsi:type="dcterms:W3CDTF">2024-11-03T17:38:06Z</dcterms:modified>
</cp:coreProperties>
</file>

<file path=docProps/thumbnail.jpeg>
</file>